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58" r:id="rId4"/>
    <p:sldId id="262" r:id="rId5"/>
    <p:sldId id="272" r:id="rId6"/>
    <p:sldId id="273" r:id="rId7"/>
    <p:sldId id="278" r:id="rId8"/>
    <p:sldId id="271" r:id="rId9"/>
    <p:sldId id="279" r:id="rId10"/>
    <p:sldId id="275" r:id="rId11"/>
    <p:sldId id="274" r:id="rId1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4" autoAdjust="0"/>
    <p:restoredTop sz="94660"/>
  </p:normalViewPr>
  <p:slideViewPr>
    <p:cSldViewPr>
      <p:cViewPr varScale="1">
        <p:scale>
          <a:sx n="73" d="100"/>
          <a:sy n="73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140E84-1536-4802-969F-9DF2275A5FFD}" type="datetimeFigureOut">
              <a:rPr lang="es-ES"/>
              <a:pPr>
                <a:defRPr/>
              </a:pPr>
              <a:t>21/03/2019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CCC44B-099E-49F3-8D29-55724C3C75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60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/>
          </a:p>
        </p:txBody>
      </p:sp>
      <p:sp>
        <p:nvSpPr>
          <p:cNvPr id="614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0F1604-C135-4872-9120-C469F1D3EA19}" type="slidenum">
              <a:rPr lang="es-ES" altLang="ca-E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s-ES" altLang="ca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9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DECA-30A8-49F7-BD30-8CB39CADFA05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3ABE-B01E-42C8-BF4A-C255BD28D534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90128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FCE1-4E58-46E3-BB37-833139D1965C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10DC-B543-4124-930E-7506D416F18D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2443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1ED8-8109-4E48-ACE6-0E9242C87196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3318-A8B5-449C-92DB-ECAA9D16D4C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46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0A1F-D5F1-4D1A-B8A0-B4709E325AEB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038B-2BAA-4F1A-B660-882426650F2A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50145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1146-8AD6-4152-A51B-0C893D18E0E3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9E3-D2B3-45EA-A25E-CFF3731519ED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02943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9AB7-13EA-46F7-BFD2-6871ACACF4ED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DA87-FE7B-4DF0-94D3-8CFBF2136DA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8145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7C1F-9605-4188-8649-B2E283CC6B8B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DF18-AAB1-4D9B-9DB1-26185D09B1F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9059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6E47-2BAD-4973-AEE8-38AB644A6B24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865A-8C17-4954-9FC0-1FB2098B9204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14397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B765-C089-4768-854E-6FA4E9F87354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25F7-5BE3-4BCF-832C-388EBE74CCEE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78031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BFC9-61CC-42A9-BFC8-19F76C0A081F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79CD-B533-4F2F-8D9F-92AADF2011A8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4316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D174-1E49-4E82-ACBB-B799FD97D120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CED4-929C-474C-917D-A5AAF4F13186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61627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  <a:endParaRPr lang="ca-ES" altLang="ca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  <a:endParaRPr lang="ca-ES" alt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C6A05-ECAB-443C-9F7D-A5588366FAA5}" type="datetimeFigureOut">
              <a:rPr lang="es-ES"/>
              <a:pPr>
                <a:defRPr/>
              </a:pPr>
              <a:t>21/03/2019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B2AB1F-09BE-44C6-87D2-ED31FCCAE98B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1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-6350" y="4554538"/>
            <a:ext cx="9091613" cy="2303462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Portes Obertes</a:t>
            </a:r>
            <a:b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</a:b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Diumenge 24 de març d’10:30h a 14h</a:t>
            </a:r>
            <a:b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</a:b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Institut Lluís Domènech i Montaner</a:t>
            </a:r>
          </a:p>
        </p:txBody>
      </p:sp>
      <p:pic>
        <p:nvPicPr>
          <p:cNvPr id="2053" name="5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622675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13679" y="476672"/>
            <a:ext cx="657103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5400" b="1" cap="all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Eso, CFGM </a:t>
            </a:r>
            <a:r>
              <a:rPr lang="es-ES" sz="5400" b="1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i </a:t>
            </a:r>
            <a:r>
              <a:rPr lang="es-ES" sz="5400" b="1" cap="all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CFGs</a:t>
            </a:r>
          </a:p>
          <a:p>
            <a:pPr algn="ctr" eaLnBrk="1" hangingPunct="1">
              <a:defRPr/>
            </a:pPr>
            <a:r>
              <a:rPr lang="es-ES" sz="5400" b="1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i</a:t>
            </a:r>
          </a:p>
          <a:p>
            <a:pPr algn="ctr" eaLnBrk="1" hangingPunct="1">
              <a:defRPr/>
            </a:pPr>
            <a:r>
              <a:rPr lang="es-ES" sz="5400" b="1" cap="all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Batxillerats</a:t>
            </a:r>
          </a:p>
        </p:txBody>
      </p:sp>
      <p:pic>
        <p:nvPicPr>
          <p:cNvPr id="3078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382963"/>
            <a:ext cx="3563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29175"/>
            <a:ext cx="21955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028700"/>
            <a:ext cx="2822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857250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b="1" dirty="0">
                <a:solidFill>
                  <a:srgbClr val="FFFF00"/>
                </a:solidFill>
              </a:rPr>
              <a:t> </a:t>
            </a:r>
            <a:r>
              <a:rPr lang="ca-ES" altLang="ca-ES" b="1" dirty="0">
                <a:solidFill>
                  <a:schemeClr val="bg1">
                    <a:lumMod val="95000"/>
                  </a:schemeClr>
                </a:solidFill>
              </a:rPr>
              <a:t>NOVES TECNOLOGIES</a:t>
            </a:r>
            <a:r>
              <a:rPr lang="es-ES" altLang="ca-ES" sz="3600" b="1" i="1" dirty="0"/>
              <a:t/>
            </a:r>
            <a:br>
              <a:rPr lang="es-ES" altLang="ca-ES" sz="3600" b="1" i="1" dirty="0"/>
            </a:br>
            <a:endParaRPr lang="ca-ES" altLang="ca-ES" sz="36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8514" y="1246981"/>
            <a:ext cx="331311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Pissarres digitals interactives</a:t>
            </a:r>
            <a:r>
              <a:rPr lang="ca-ES" altLang="ca-ES" sz="1400" dirty="0">
                <a:solidFill>
                  <a:schemeClr val="bg1"/>
                </a:solidFill>
              </a:rPr>
              <a:t> a totes les aules.</a:t>
            </a:r>
            <a:endParaRPr lang="es-ES" altLang="ca-E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2 Carros de portàtils</a:t>
            </a:r>
            <a:r>
              <a:rPr lang="ca-ES" altLang="ca-ES" sz="1400" dirty="0">
                <a:solidFill>
                  <a:schemeClr val="bg1"/>
                </a:solidFill>
              </a:rPr>
              <a:t> amb 30 </a:t>
            </a:r>
            <a:r>
              <a:rPr lang="ca-ES" altLang="ca-ES" sz="1400" dirty="0" err="1">
                <a:solidFill>
                  <a:schemeClr val="bg1"/>
                </a:solidFill>
              </a:rPr>
              <a:t>Netbooks</a:t>
            </a:r>
            <a:r>
              <a:rPr lang="ca-ES" altLang="ca-ES" sz="1400" dirty="0">
                <a:solidFill>
                  <a:schemeClr val="bg1"/>
                </a:solidFill>
              </a:rPr>
              <a:t>  i portàtils.</a:t>
            </a:r>
            <a:endParaRPr lang="es-ES" altLang="ca-E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Canons de projecció</a:t>
            </a:r>
            <a:r>
              <a:rPr lang="ca-ES" altLang="ca-ES" sz="1400" dirty="0">
                <a:solidFill>
                  <a:schemeClr val="bg1"/>
                </a:solidFill>
              </a:rPr>
              <a:t> extra curts de màxima lluminositat.</a:t>
            </a:r>
            <a:endParaRPr lang="es-ES" altLang="ca-E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dirty="0">
                <a:solidFill>
                  <a:schemeClr val="bg1"/>
                </a:solidFill>
              </a:rPr>
              <a:t>Més de 250 </a:t>
            </a:r>
            <a:r>
              <a:rPr lang="ca-ES" altLang="ca-ES" sz="1400" b="1" dirty="0">
                <a:solidFill>
                  <a:schemeClr val="bg1"/>
                </a:solidFill>
              </a:rPr>
              <a:t>Ordinadors Multimèdia</a:t>
            </a:r>
            <a:r>
              <a:rPr lang="ca-ES" altLang="ca-ES" sz="14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Pàgina web </a:t>
            </a:r>
            <a:r>
              <a:rPr lang="ca-ES" altLang="ca-ES" sz="1400" dirty="0">
                <a:solidFill>
                  <a:schemeClr val="bg1"/>
                </a:solidFill>
              </a:rPr>
              <a:t>pròpia amb el domini </a:t>
            </a:r>
            <a:r>
              <a:rPr lang="ca-ES" altLang="ca-ES" sz="1400" b="1" dirty="0">
                <a:solidFill>
                  <a:schemeClr val="bg1"/>
                </a:solidFill>
              </a:rPr>
              <a:t>iescanet.cat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Tallers de tecnologia i noves tecnologies amb impressora 3D, laboratoris de física-química i biologia-geologia, aula de música, de visual i plàstica, de dansa i expressió corporal, gimnàs...</a:t>
            </a:r>
          </a:p>
        </p:txBody>
      </p:sp>
      <p:pic>
        <p:nvPicPr>
          <p:cNvPr id="13318" name="11 Imagen" descr="iescolor_mi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229225"/>
            <a:ext cx="2214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123950"/>
            <a:ext cx="185737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814638"/>
            <a:ext cx="24193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860800"/>
            <a:ext cx="3133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648325"/>
            <a:ext cx="37623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6381750"/>
            <a:ext cx="9937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1343025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b="1" dirty="0">
                <a:solidFill>
                  <a:schemeClr val="bg1">
                    <a:lumMod val="95000"/>
                  </a:schemeClr>
                </a:solidFill>
              </a:rPr>
              <a:t> Moltes gràcies</a:t>
            </a:r>
            <a:endParaRPr lang="ca-ES" altLang="ca-E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339" name="11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873125" y="4508500"/>
            <a:ext cx="7632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3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Adreça  web del Centre:  www.iescanet.cat</a:t>
            </a:r>
            <a:endParaRPr lang="ca-ES" altLang="ca-E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2124075" y="1844675"/>
            <a:ext cx="54800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Reunions informatives durant la jornada de portes obertes (24/3): </a:t>
            </a:r>
          </a:p>
          <a:p>
            <a:pPr algn="just" eaLnBrk="1" hangingPunct="1">
              <a:defRPr/>
            </a:pP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ESO: 10:45 i 13:15 h</a:t>
            </a:r>
          </a:p>
          <a:p>
            <a:pPr algn="just" eaLnBrk="1" hangingPunct="1">
              <a:defRPr/>
            </a:pP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Batxillerat i arts escèniques: 12:00 h</a:t>
            </a:r>
          </a:p>
          <a:p>
            <a:pPr algn="just" eaLnBrk="1" hangingPunct="1">
              <a:defRPr/>
            </a:pP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Lloc: Espai Escènic</a:t>
            </a:r>
          </a:p>
        </p:txBody>
      </p:sp>
      <p:pic>
        <p:nvPicPr>
          <p:cNvPr id="14342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3925"/>
            <a:ext cx="1966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2065338" y="285750"/>
            <a:ext cx="5878512" cy="644525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4000" b="1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Els futurs ciutadans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39750" y="1125538"/>
            <a:ext cx="8135938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ts val="30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ca-ES" altLang="ca-ES" sz="2400" b="1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Les nostres prioritats són: 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ca-ES" altLang="ca-ES" sz="1800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Assolir la formació integral dels joves: educativa, formativa i ciutadana.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ca-ES" altLang="ca-ES" sz="1800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Aconseguir la inserció de l'alumnat a la societat, a la universitat i al món laboral, amb les millors opcions per competir-hi amb èxit. </a:t>
            </a:r>
          </a:p>
        </p:txBody>
      </p:sp>
      <p:pic>
        <p:nvPicPr>
          <p:cNvPr id="4100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313113"/>
            <a:ext cx="341947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125788"/>
            <a:ext cx="429418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049963"/>
            <a:ext cx="14271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810A482-E9CA-4632-89C2-769656CD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2" y="2812001"/>
            <a:ext cx="2679848" cy="2675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4608513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815374" y="280147"/>
            <a:ext cx="2036546" cy="14700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Francesc Cambó, 2</a:t>
            </a:r>
            <a: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/>
            </a:r>
            <a:b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08360 Canet de Mar</a:t>
            </a:r>
            <a:r>
              <a:rPr lang="es-ES" sz="1600" kern="1200" dirty="0">
                <a:latin typeface="Palatino" panose="02040602050305020304" pitchFamily="18" charset="0"/>
              </a:rPr>
              <a:t/>
            </a:r>
            <a:br>
              <a:rPr lang="es-ES" sz="1600" kern="1200" dirty="0"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http://iescanet.cat</a:t>
            </a:r>
            <a: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/>
            </a:r>
            <a:b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Tel. 937 954 763</a:t>
            </a:r>
            <a: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/>
            </a:r>
            <a:b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iescanet@xtec.cat</a:t>
            </a:r>
            <a:endParaRPr lang="es-ES" sz="1600" kern="1200" dirty="0">
              <a:solidFill>
                <a:schemeClr val="bg1"/>
              </a:solidFill>
              <a:latin typeface="Palatino" panose="02040602050305020304" pitchFamily="18" charset="0"/>
            </a:endParaRPr>
          </a:p>
        </p:txBody>
      </p:sp>
      <p:pic>
        <p:nvPicPr>
          <p:cNvPr id="3079" name="8 Imagen" descr="iescolor_min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1403350" y="3716338"/>
            <a:ext cx="431800" cy="433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1081"/>
            <a:ext cx="2782466" cy="296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 de flecha"/>
          <p:cNvCxnSpPr>
            <a:cxnSpLocks/>
            <a:stCxn id="5" idx="7"/>
          </p:cNvCxnSpPr>
          <p:nvPr/>
        </p:nvCxnSpPr>
        <p:spPr>
          <a:xfrm flipV="1">
            <a:off x="1771914" y="2349499"/>
            <a:ext cx="3047167" cy="14303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8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446713"/>
            <a:ext cx="30543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Elipse">
            <a:extLst>
              <a:ext uri="{FF2B5EF4-FFF2-40B4-BE49-F238E27FC236}">
                <a16:creationId xmlns:a16="http://schemas.microsoft.com/office/drawing/2014/main" id="{EB6512E4-4557-4200-843D-6EB4E38B2700}"/>
              </a:ext>
            </a:extLst>
          </p:cNvPr>
          <p:cNvSpPr/>
          <p:nvPr/>
        </p:nvSpPr>
        <p:spPr>
          <a:xfrm>
            <a:off x="3455603" y="4317206"/>
            <a:ext cx="431800" cy="433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cxnSp>
        <p:nvCxnSpPr>
          <p:cNvPr id="11" name="13 Conector recto de flecha">
            <a:extLst>
              <a:ext uri="{FF2B5EF4-FFF2-40B4-BE49-F238E27FC236}">
                <a16:creationId xmlns:a16="http://schemas.microsoft.com/office/drawing/2014/main" id="{324C04B5-AE4A-4F70-A9BB-7D9020E56BC4}"/>
              </a:ext>
            </a:extLst>
          </p:cNvPr>
          <p:cNvCxnSpPr>
            <a:cxnSpLocks/>
          </p:cNvCxnSpPr>
          <p:nvPr/>
        </p:nvCxnSpPr>
        <p:spPr>
          <a:xfrm flipV="1">
            <a:off x="3887403" y="4317207"/>
            <a:ext cx="2556260" cy="2166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15616" y="108081"/>
            <a:ext cx="7200800" cy="982663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4000" b="1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SERVEIS EDUCATIUS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39750" y="1125538"/>
            <a:ext cx="43434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Servei psicopedagògic i d’orientació.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Tutoria i atenció individualitzada (3h).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Plans de reforç i atenció a l’alumnat amb necessitats educatives especials.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SIEI (Suport Intensiu Escolarització Inclusiva).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Projecte Passarel·les (50% centre i 50% empreses).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Tutoria per a l'excel·lència amb treball per projectes.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Tallers d’excel·lència (en horari extraescolar)  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Avaluació contínua, preavaluació al 1r trimestre i recuperacions flexibles cada trimestre.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Important equipament informàtic i multimèdia.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Control informatitzat de I'assistència de I’alumnat, amb comunicació immediata d’incidències als pares via mail i/o app.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Ensenyament d'idiomes (anglès, alemany i francès).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Pràctiques a les empreses.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Intercanvis escolars amb Anglaterra, Alemanya, Canada (Quebec) i França.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latin typeface="+mn-lt"/>
                <a:cs typeface="Arial" charset="0"/>
              </a:rPr>
              <a:t>Activitats extraescolars de dimarts i dimecres - AMPA.</a:t>
            </a:r>
          </a:p>
        </p:txBody>
      </p:sp>
      <p:pic>
        <p:nvPicPr>
          <p:cNvPr id="8" name="7 Imagen" descr="Informatica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5151437"/>
            <a:ext cx="264318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Idiomes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30275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Biblioteca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0037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8 Imagen" descr="iescolor_min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175375"/>
            <a:ext cx="12636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43000" y="285750"/>
            <a:ext cx="7715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b="1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Distribució curricular a ESO</a:t>
            </a:r>
            <a:r>
              <a:rPr lang="ca-ES" altLang="ca-ES" sz="40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ca-ES" altLang="ca-E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a-ES" altLang="ca-ES" sz="4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6 Imagen" descr="Musica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65625"/>
            <a:ext cx="21240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13463"/>
            <a:ext cx="14271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25729"/>
              </p:ext>
            </p:extLst>
          </p:nvPr>
        </p:nvGraphicFramePr>
        <p:xfrm>
          <a:off x="250825" y="1052513"/>
          <a:ext cx="6265863" cy="569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a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8" marR="44458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Distribució curricular ESO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</a:rPr>
                        <a:t>Cursos</a:t>
                      </a:r>
                    </a:p>
                  </a:txBody>
                  <a:tcPr marL="44458" marR="4445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1r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2n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3r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4t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</a:rPr>
                        <a:t>Quadrimestres</a:t>
                      </a: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Llengua catalana i literatura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Llengua castellana i literatura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Llengua estrangera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4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Ciències socials: geografia i història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Ciències de la naturalesa: biologia i geologia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Ciències de la naturalesa: física i química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Matemàtiques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4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4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Educació física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Música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Educació visual i plàstica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Tecnologia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Religió o cultura i valors ètics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Tutoria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Treball de síntesi / Projecte de recerca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Servei comunitari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Matèries específiques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Total hores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327150"/>
            <a:ext cx="23939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43000" y="285750"/>
            <a:ext cx="7727950" cy="890588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3600" b="1" dirty="0">
                <a:solidFill>
                  <a:schemeClr val="bg1">
                    <a:lumMod val="95000"/>
                  </a:schemeClr>
                </a:solidFill>
              </a:rPr>
              <a:t>Distribució curricular a 1r Batxillerat</a:t>
            </a:r>
            <a:endParaRPr lang="ca-ES" altLang="ca-ES" sz="4000" b="1" dirty="0">
              <a:solidFill>
                <a:srgbClr val="FFFF00"/>
              </a:solidFill>
            </a:endParaRPr>
          </a:p>
        </p:txBody>
      </p:sp>
      <p:pic>
        <p:nvPicPr>
          <p:cNvPr id="9219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6049963"/>
            <a:ext cx="17875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74374"/>
              </p:ext>
            </p:extLst>
          </p:nvPr>
        </p:nvGraphicFramePr>
        <p:xfrm>
          <a:off x="1001713" y="1176338"/>
          <a:ext cx="7170687" cy="50609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2784">
                  <a:extLst>
                    <a:ext uri="{9D8B030D-6E8A-4147-A177-3AD203B41FA5}">
                      <a16:colId xmlns:a16="http://schemas.microsoft.com/office/drawing/2014/main" val="3693398574"/>
                    </a:ext>
                  </a:extLst>
                </a:gridCol>
                <a:gridCol w="1273118">
                  <a:extLst>
                    <a:ext uri="{9D8B030D-6E8A-4147-A177-3AD203B41FA5}">
                      <a16:colId xmlns:a16="http://schemas.microsoft.com/office/drawing/2014/main" val="123108471"/>
                    </a:ext>
                  </a:extLst>
                </a:gridCol>
                <a:gridCol w="1205988">
                  <a:extLst>
                    <a:ext uri="{9D8B030D-6E8A-4147-A177-3AD203B41FA5}">
                      <a16:colId xmlns:a16="http://schemas.microsoft.com/office/drawing/2014/main" val="2890857782"/>
                    </a:ext>
                  </a:extLst>
                </a:gridCol>
                <a:gridCol w="1206461">
                  <a:extLst>
                    <a:ext uri="{9D8B030D-6E8A-4147-A177-3AD203B41FA5}">
                      <a16:colId xmlns:a16="http://schemas.microsoft.com/office/drawing/2014/main" val="2941429603"/>
                    </a:ext>
                  </a:extLst>
                </a:gridCol>
                <a:gridCol w="1340249">
                  <a:extLst>
                    <a:ext uri="{9D8B030D-6E8A-4147-A177-3AD203B41FA5}">
                      <a16:colId xmlns:a16="http://schemas.microsoft.com/office/drawing/2014/main" val="1073141050"/>
                    </a:ext>
                  </a:extLst>
                </a:gridCol>
                <a:gridCol w="1541168">
                  <a:extLst>
                    <a:ext uri="{9D8B030D-6E8A-4147-A177-3AD203B41FA5}">
                      <a16:colId xmlns:a16="http://schemas.microsoft.com/office/drawing/2014/main" val="2090485827"/>
                    </a:ext>
                  </a:extLst>
                </a:gridCol>
                <a:gridCol w="200919">
                  <a:extLst>
                    <a:ext uri="{9D8B030D-6E8A-4147-A177-3AD203B41FA5}">
                      <a16:colId xmlns:a16="http://schemas.microsoft.com/office/drawing/2014/main" val="2570957018"/>
                    </a:ext>
                  </a:extLst>
                </a:gridCol>
              </a:tblGrid>
              <a:tr h="24154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INSTITUT LLUÍS DOMÈNECH I MONTANER – Canet de Mar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66197"/>
                  </a:ext>
                </a:extLst>
              </a:tr>
              <a:tr h="24154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CURRÍCULUM DE BATXILLERAT                    CURS</a:t>
                      </a:r>
                      <a:r>
                        <a:rPr lang="ca-ES" sz="1200" dirty="0">
                          <a:effectLst/>
                        </a:rPr>
                        <a:t> </a:t>
                      </a:r>
                      <a:r>
                        <a:rPr lang="ca-ES" sz="1000" dirty="0">
                          <a:effectLst/>
                        </a:rPr>
                        <a:t>2018 - 2019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3307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1r de Batxillerat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3823798345"/>
                  </a:ext>
                </a:extLst>
              </a:tr>
              <a:tr h="147509">
                <a:tc rowSpan="8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COMUNES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Llengua Catalana i Literatura 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2463297252"/>
                  </a:ext>
                </a:extLst>
              </a:tr>
              <a:tr h="147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Llengua Castellana i Literatura 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1737257199"/>
                  </a:ext>
                </a:extLst>
              </a:tr>
              <a:tr h="147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Llengua Estrangera (Anglès) 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3056845043"/>
                  </a:ext>
                </a:extLst>
              </a:tr>
              <a:tr h="147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Filosofia i Ciutadania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2749539637"/>
                  </a:ext>
                </a:extLst>
              </a:tr>
              <a:tr h="147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Ciències per al Món Contemporani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1160690690"/>
                  </a:ext>
                </a:extLst>
              </a:tr>
              <a:tr h="147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Educació Física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3567084737"/>
                  </a:ext>
                </a:extLst>
              </a:tr>
              <a:tr h="147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Tutoria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187408936"/>
                  </a:ext>
                </a:extLst>
              </a:tr>
              <a:tr h="243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379584237"/>
                  </a:ext>
                </a:extLst>
              </a:tr>
              <a:tr h="339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Modalitat Ciències i Tecnologia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Modalitat Humanitats i Ciències Socials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Modalitat Arts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587567020"/>
                  </a:ext>
                </a:extLst>
              </a:tr>
              <a:tr h="265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Ciències Naturals i Salut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Cientificotècnica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Humanitats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Socials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Escènic, Música i Dansa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211600"/>
                  </a:ext>
                </a:extLst>
              </a:tr>
              <a:tr h="549475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Matèria comuna D’OPCIÓ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Matemàtiques 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Matemàtiques 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Llatí 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Mates CCSS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Història i fonaments d’Art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2958074794"/>
                  </a:ext>
                </a:extLst>
              </a:tr>
              <a:tr h="398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Química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Tecnologia  industrial I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Química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Grec 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Economia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Anàlisi Musical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1176861004"/>
                  </a:ext>
                </a:extLst>
              </a:tr>
              <a:tr h="542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Biologia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Dibuix Tècnic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Literatura Castellana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Economia de l’Empresa  I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Biologia 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Llenguatge i pràctica musical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Cultura Audiovisual 2h +        2h Arts escèniques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Literatura Castellana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458582299"/>
                  </a:ext>
                </a:extLst>
              </a:tr>
              <a:tr h="663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CTMA I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Física I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Alemany/Francès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CTMA I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Física I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Alemany/Francès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   Literatura Universal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Història Contemporània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Alemany/Francès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 Història Contemporània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Literatura Universal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Alemany/Francès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Literatura Universal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Història Contemporània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Alemany/Francès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Anatomia aplicada a la Dansa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479578535"/>
                  </a:ext>
                </a:extLst>
              </a:tr>
              <a:tr h="271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 * Estada a l’Empresa: equivalent a 4 hores lectives.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“Els instituts no impartiran matèries de modalitat i optatives que no arribin a un mínim de 10 alumnes matriculats”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700" dirty="0">
                          <a:effectLst/>
                        </a:rPr>
                        <a:t>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0" marR="44730" marT="0" marB="0" anchor="ctr"/>
                </a:tc>
                <a:extLst>
                  <a:ext uri="{0D108BD9-81ED-4DB2-BD59-A6C34878D82A}">
                    <a16:rowId xmlns:a16="http://schemas.microsoft.com/office/drawing/2014/main" val="226934799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43000" y="285750"/>
            <a:ext cx="7715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3600" b="1" dirty="0">
                <a:solidFill>
                  <a:schemeClr val="bg1">
                    <a:lumMod val="95000"/>
                  </a:schemeClr>
                </a:solidFill>
              </a:rPr>
              <a:t>Distribució curricular a 2n Batxillerat</a:t>
            </a:r>
            <a:endParaRPr lang="ca-ES" altLang="ca-ES" sz="4000" b="1" dirty="0">
              <a:solidFill>
                <a:srgbClr val="FFFF00"/>
              </a:solidFill>
            </a:endParaRPr>
          </a:p>
        </p:txBody>
      </p:sp>
      <p:pic>
        <p:nvPicPr>
          <p:cNvPr id="11267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6049963"/>
            <a:ext cx="17875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56243"/>
              </p:ext>
            </p:extLst>
          </p:nvPr>
        </p:nvGraphicFramePr>
        <p:xfrm>
          <a:off x="539554" y="1340766"/>
          <a:ext cx="7920878" cy="49116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8070">
                  <a:extLst>
                    <a:ext uri="{9D8B030D-6E8A-4147-A177-3AD203B41FA5}">
                      <a16:colId xmlns:a16="http://schemas.microsoft.com/office/drawing/2014/main" val="910008751"/>
                    </a:ext>
                  </a:extLst>
                </a:gridCol>
                <a:gridCol w="1203164">
                  <a:extLst>
                    <a:ext uri="{9D8B030D-6E8A-4147-A177-3AD203B41FA5}">
                      <a16:colId xmlns:a16="http://schemas.microsoft.com/office/drawing/2014/main" val="3689362971"/>
                    </a:ext>
                  </a:extLst>
                </a:gridCol>
                <a:gridCol w="1406311">
                  <a:extLst>
                    <a:ext uri="{9D8B030D-6E8A-4147-A177-3AD203B41FA5}">
                      <a16:colId xmlns:a16="http://schemas.microsoft.com/office/drawing/2014/main" val="4180907681"/>
                    </a:ext>
                  </a:extLst>
                </a:gridCol>
                <a:gridCol w="1258525">
                  <a:extLst>
                    <a:ext uri="{9D8B030D-6E8A-4147-A177-3AD203B41FA5}">
                      <a16:colId xmlns:a16="http://schemas.microsoft.com/office/drawing/2014/main" val="180034818"/>
                    </a:ext>
                  </a:extLst>
                </a:gridCol>
                <a:gridCol w="1554619">
                  <a:extLst>
                    <a:ext uri="{9D8B030D-6E8A-4147-A177-3AD203B41FA5}">
                      <a16:colId xmlns:a16="http://schemas.microsoft.com/office/drawing/2014/main" val="538943166"/>
                    </a:ext>
                  </a:extLst>
                </a:gridCol>
                <a:gridCol w="1628250">
                  <a:extLst>
                    <a:ext uri="{9D8B030D-6E8A-4147-A177-3AD203B41FA5}">
                      <a16:colId xmlns:a16="http://schemas.microsoft.com/office/drawing/2014/main" val="3880348149"/>
                    </a:ext>
                  </a:extLst>
                </a:gridCol>
                <a:gridCol w="221939">
                  <a:extLst>
                    <a:ext uri="{9D8B030D-6E8A-4147-A177-3AD203B41FA5}">
                      <a16:colId xmlns:a16="http://schemas.microsoft.com/office/drawing/2014/main" val="1824294459"/>
                    </a:ext>
                  </a:extLst>
                </a:gridCol>
              </a:tblGrid>
              <a:tr h="26690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100">
                          <a:effectLst/>
                        </a:rPr>
                        <a:t>INSTITUT LLUÍS DOMÈNECH I MONTANER – Canet de Mar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8723"/>
                  </a:ext>
                </a:extLst>
              </a:tr>
              <a:tr h="26690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100">
                          <a:effectLst/>
                        </a:rPr>
                        <a:t>CURRÍCULUM DE BATXILLERAT     CURS 2018 - 2019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39887"/>
                  </a:ext>
                </a:extLst>
              </a:tr>
              <a:tr h="293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100">
                          <a:effectLst/>
                        </a:rPr>
                        <a:t>2n de Batxillerat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30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565936994"/>
                  </a:ext>
                </a:extLst>
              </a:tr>
              <a:tr h="162994">
                <a:tc rowSpan="8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COMUNES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Catalana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4183114837"/>
                  </a:ext>
                </a:extLst>
              </a:tr>
              <a:tr h="162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Castellana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854104095"/>
                  </a:ext>
                </a:extLst>
              </a:tr>
              <a:tr h="162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Estrangera (Anglès)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411549666"/>
                  </a:ext>
                </a:extLst>
              </a:tr>
              <a:tr h="162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Història de la Filosofia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2902366594"/>
                  </a:ext>
                </a:extLst>
              </a:tr>
              <a:tr h="162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Història d’Espanya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976744550"/>
                  </a:ext>
                </a:extLst>
              </a:tr>
              <a:tr h="162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Tutoria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2694594649"/>
                  </a:ext>
                </a:extLst>
              </a:tr>
              <a:tr h="162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Treball de Recerca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2174829250"/>
                  </a:ext>
                </a:extLst>
              </a:tr>
              <a:tr h="268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460240942"/>
                  </a:ext>
                </a:extLst>
              </a:tr>
              <a:tr h="248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Modalitat Ciències i Tecnologia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Modalitat Humanitats i Ciències Socials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Modalitat Arts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111044658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Ciències Naturals i Salut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Cientificotècnica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Humanitats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Socials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Escènic, Música i Dansa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274328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Matèria comuna D’OPCIÓ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Matemàtiques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Matemàtiques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Llatí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Mates CCSS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Arts Escèniques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Anàlisi musical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596698746"/>
                  </a:ext>
                </a:extLst>
              </a:tr>
              <a:tr h="440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Química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Tecnologia Industrial II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Química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Història i fonaments d’Art II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Geografia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Geografia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Història i fonaments d’Art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370118947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Biologia 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Electrotècnia 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Dibuix Tècnic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Grec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Economia de l’Empresa II Biologia 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Cultura Audiovisual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2867955990"/>
                  </a:ext>
                </a:extLst>
              </a:tr>
              <a:tr h="58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CTMA II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Francès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Física II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Psicologia/Sociologia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Física II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Francès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CTMA II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Psicologia/Sociologia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 Literatura Catalana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Francès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Psicologia/Sociologia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Literatura Catalana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Francès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 Psicologia/Sociologia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Literatura Catalana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Francès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Ha de la música i de la dansa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Psicologia/Sociologia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1016064454"/>
                  </a:ext>
                </a:extLst>
              </a:tr>
              <a:tr h="26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 “Els instituts no impartiran matèries de modalitat i optatives que no arribin a un mínim de 10 alumnes matriculats”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8" marR="52028" marT="0" marB="0" anchor="ctr"/>
                </a:tc>
                <a:extLst>
                  <a:ext uri="{0D108BD9-81ED-4DB2-BD59-A6C34878D82A}">
                    <a16:rowId xmlns:a16="http://schemas.microsoft.com/office/drawing/2014/main" val="9400553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84" y="1600200"/>
            <a:ext cx="99121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64452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ca-ES" sz="3200" b="1" dirty="0">
                <a:solidFill>
                  <a:schemeClr val="bg1">
                    <a:lumMod val="95000"/>
                  </a:schemeClr>
                </a:solidFill>
              </a:rPr>
              <a:t>CFGM (DUAL) de CONFECCIÓ i MODA</a:t>
            </a:r>
            <a:endParaRPr lang="ca-ES" altLang="ca-E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31763" y="962025"/>
            <a:ext cx="87201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Duració: dos cursos, 1r i 2n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Programa on col·laboren: la Generalitat, la Diputació de Barcelona (Escola de Teixits de Punt), l’Ajuntament de Canet de Mar, la fundació Centre de Tecnologia Empresarial de Mataró i el Maresme (CETEMMSA) i la patronal Associació d’Empresaris de Gèneres de Punt de Mataró i comarca (ASEGEMA).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La formació consisteix a confeccionar, tant a mida com industrialment, peces, complements i altres articles en tèxtil i pell, així com la preparació i conducció dels equips industrials necessaris per a l’obtenció de productes tèxtils. </a:t>
            </a:r>
          </a:p>
        </p:txBody>
      </p:sp>
      <p:pic>
        <p:nvPicPr>
          <p:cNvPr id="12292" name="11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35" y="3503007"/>
            <a:ext cx="3588395" cy="26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099175" cy="273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13475"/>
            <a:ext cx="13604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64452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ca-ES" sz="3200" b="1" dirty="0">
                <a:solidFill>
                  <a:schemeClr val="bg1">
                    <a:lumMod val="95000"/>
                  </a:schemeClr>
                </a:solidFill>
              </a:rPr>
              <a:t>CFGS (DUAL) de PATRONATGE i MODA</a:t>
            </a:r>
            <a:endParaRPr lang="ca-ES" altLang="ca-E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31763" y="962025"/>
            <a:ext cx="87201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Duració: dos cursos, 1r i 2n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Programa on col·laboren: la Generalitat, la Diputació de Barcelona (Escola de Teixits de Punt), l’Ajuntament de Canet de Mar, la fundació Centre de Tecnologia Empresarial de Mataró i el Maresme (CETEMMSA) i la patronal Associació d’Empresaris de Gèneres de Punt de Mataró i comarca (ASEGEMA</a:t>
            </a:r>
            <a:r>
              <a:rPr lang="ca-ES" altLang="ca-ES" sz="1800" b="1" dirty="0">
                <a:solidFill>
                  <a:schemeClr val="bg1"/>
                </a:solidFill>
              </a:rPr>
              <a:t>). </a:t>
            </a:r>
            <a:endParaRPr lang="ca-ES" altLang="ca-ES" sz="1800" b="1" dirty="0" smtClean="0">
              <a:solidFill>
                <a:schemeClr val="bg1"/>
              </a:solidFill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 smtClean="0">
                <a:solidFill>
                  <a:schemeClr val="bg1"/>
                </a:solidFill>
              </a:rPr>
              <a:t>La </a:t>
            </a:r>
            <a:r>
              <a:rPr lang="ca-ES" altLang="ca-ES" sz="1800" b="1" dirty="0">
                <a:solidFill>
                  <a:schemeClr val="bg1"/>
                </a:solidFill>
              </a:rPr>
              <a:t>formació </a:t>
            </a:r>
            <a:r>
              <a:rPr lang="ca-ES" altLang="ca-ES" sz="1800" b="1" dirty="0" smtClean="0">
                <a:solidFill>
                  <a:schemeClr val="bg1"/>
                </a:solidFill>
              </a:rPr>
              <a:t>consisteix </a:t>
            </a:r>
            <a:r>
              <a:rPr lang="ca-ES" altLang="ca-ES" sz="1800" b="1" dirty="0">
                <a:solidFill>
                  <a:schemeClr val="bg1"/>
                </a:solidFill>
              </a:rPr>
              <a:t>a elaborar els patrons i escalats ajustats al disseny dels components dels articles i organitzar i gestionar tècnicament els processos de producció, a l'àrea de la confecció industrial, actuant sota normes de bona pràctica, així com de seguretat laboral i ambiental. </a:t>
            </a:r>
            <a:endParaRPr lang="ca-ES" altLang="ca-ES" sz="1800" b="1" dirty="0">
              <a:solidFill>
                <a:schemeClr val="bg1"/>
              </a:solidFill>
            </a:endParaRPr>
          </a:p>
        </p:txBody>
      </p:sp>
      <p:pic>
        <p:nvPicPr>
          <p:cNvPr id="12292" name="11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13475"/>
            <a:ext cx="13604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4633"/>
            <a:ext cx="3473968" cy="26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727623" cy="27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6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1120</Words>
  <Application>Microsoft Office PowerPoint</Application>
  <PresentationFormat>Presentación en pantalla (4:3)</PresentationFormat>
  <Paragraphs>378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Palatino</vt:lpstr>
      <vt:lpstr>Times New Roman</vt:lpstr>
      <vt:lpstr>Tema de Office</vt:lpstr>
      <vt:lpstr>Portes Obertes Diumenge 24 de març d’10:30h a 14h Institut Lluís Domènech i Montaner</vt:lpstr>
      <vt:lpstr>Els futurs ciutadans</vt:lpstr>
      <vt:lpstr>Francesc Cambó, 2 08360 Canet de Mar http://iescanet.cat Tel. 937 954 763 iescanet@xtec.cat</vt:lpstr>
      <vt:lpstr>SERVEIS EDUCATIUS</vt:lpstr>
      <vt:lpstr>Distribució curricular a ESO  </vt:lpstr>
      <vt:lpstr>Distribució curricular a 1r Batxillerat</vt:lpstr>
      <vt:lpstr>Distribució curricular a 2n Batxillerat</vt:lpstr>
      <vt:lpstr>CFGM (DUAL) de CONFECCIÓ i MODA</vt:lpstr>
      <vt:lpstr>CFGS (DUAL) de PATRONATGE i MODA</vt:lpstr>
      <vt:lpstr> NOVES TECNOLOGIES </vt:lpstr>
      <vt:lpstr> Moltes gràcies</vt:lpstr>
    </vt:vector>
  </TitlesOfParts>
  <Company>Gencat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de Canet</dc:title>
  <dc:creator>Alo</dc:creator>
  <cp:lastModifiedBy>Prefectura1</cp:lastModifiedBy>
  <cp:revision>134</cp:revision>
  <dcterms:created xsi:type="dcterms:W3CDTF">2009-01-12T23:30:55Z</dcterms:created>
  <dcterms:modified xsi:type="dcterms:W3CDTF">2019-03-21T13:49:22Z</dcterms:modified>
</cp:coreProperties>
</file>