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58" r:id="rId4"/>
    <p:sldId id="262" r:id="rId5"/>
    <p:sldId id="272" r:id="rId6"/>
    <p:sldId id="273" r:id="rId7"/>
    <p:sldId id="277" r:id="rId8"/>
    <p:sldId id="278" r:id="rId9"/>
    <p:sldId id="271" r:id="rId10"/>
    <p:sldId id="279" r:id="rId11"/>
    <p:sldId id="275" r:id="rId12"/>
    <p:sldId id="274" r:id="rId1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A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4" autoAdjust="0"/>
    <p:restoredTop sz="94660"/>
  </p:normalViewPr>
  <p:slideViewPr>
    <p:cSldViewPr>
      <p:cViewPr varScale="1">
        <p:scale>
          <a:sx n="110" d="100"/>
          <a:sy n="110" d="100"/>
        </p:scale>
        <p:origin x="19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140E84-1536-4802-969F-9DF2275A5FFD}" type="datetimeFigureOut">
              <a:rPr lang="es-ES"/>
              <a:pPr>
                <a:defRPr/>
              </a:pPr>
              <a:t>13/03/2018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CCC44B-099E-49F3-8D29-55724C3C7550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66067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6148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0F1604-C135-4872-9120-C469F1D3EA19}" type="slidenum">
              <a:rPr lang="es-ES" altLang="ca-E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s-ES" altLang="ca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9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DECA-30A8-49F7-BD30-8CB39CADFA05}" type="datetimeFigureOut">
              <a:rPr lang="es-ES"/>
              <a:pPr>
                <a:defRPr/>
              </a:pPr>
              <a:t>13/03/2018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3ABE-B01E-42C8-BF4A-C255BD28D534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90128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FCE1-4E58-46E3-BB37-833139D1965C}" type="datetimeFigureOut">
              <a:rPr lang="es-ES"/>
              <a:pPr>
                <a:defRPr/>
              </a:pPr>
              <a:t>13/03/2018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10DC-B543-4124-930E-7506D416F18D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42443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1ED8-8109-4E48-ACE6-0E9242C87196}" type="datetimeFigureOut">
              <a:rPr lang="es-ES"/>
              <a:pPr>
                <a:defRPr/>
              </a:pPr>
              <a:t>13/03/2018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3318-A8B5-449C-92DB-ECAA9D16D4C7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9461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0A1F-D5F1-4D1A-B8A0-B4709E325AEB}" type="datetimeFigureOut">
              <a:rPr lang="es-ES"/>
              <a:pPr>
                <a:defRPr/>
              </a:pPr>
              <a:t>13/03/2018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038B-2BAA-4F1A-B660-882426650F2A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50145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1146-8AD6-4152-A51B-0C893D18E0E3}" type="datetimeFigureOut">
              <a:rPr lang="es-ES"/>
              <a:pPr>
                <a:defRPr/>
              </a:pPr>
              <a:t>13/03/2018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19E3-D2B3-45EA-A25E-CFF3731519ED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02943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9AB7-13EA-46F7-BFD2-6871ACACF4ED}" type="datetimeFigureOut">
              <a:rPr lang="es-ES"/>
              <a:pPr>
                <a:defRPr/>
              </a:pPr>
              <a:t>13/03/2018</a:t>
            </a:fld>
            <a:endParaRPr lang="ca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DA87-FE7B-4DF0-94D3-8CFBF2136DA5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81452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47C1F-9605-4188-8649-B2E283CC6B8B}" type="datetimeFigureOut">
              <a:rPr lang="es-ES"/>
              <a:pPr>
                <a:defRPr/>
              </a:pPr>
              <a:t>13/03/2018</a:t>
            </a:fld>
            <a:endParaRPr lang="ca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DF18-AAB1-4D9B-9DB1-26185D09B1F7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90595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16E47-2BAD-4973-AEE8-38AB644A6B24}" type="datetimeFigureOut">
              <a:rPr lang="es-ES"/>
              <a:pPr>
                <a:defRPr/>
              </a:pPr>
              <a:t>13/03/2018</a:t>
            </a:fld>
            <a:endParaRPr lang="ca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865A-8C17-4954-9FC0-1FB2098B9204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14397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B765-C089-4768-854E-6FA4E9F87354}" type="datetimeFigureOut">
              <a:rPr lang="es-ES"/>
              <a:pPr>
                <a:defRPr/>
              </a:pPr>
              <a:t>13/03/2018</a:t>
            </a:fld>
            <a:endParaRPr lang="ca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25F7-5BE3-4BCF-832C-388EBE74CCEE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78031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BFC9-61CC-42A9-BFC8-19F76C0A081F}" type="datetimeFigureOut">
              <a:rPr lang="es-ES"/>
              <a:pPr>
                <a:defRPr/>
              </a:pPr>
              <a:t>13/03/2018</a:t>
            </a:fld>
            <a:endParaRPr lang="ca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79CD-B533-4F2F-8D9F-92AADF2011A8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74316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D174-1E49-4E82-ACBB-B799FD97D120}" type="datetimeFigureOut">
              <a:rPr lang="es-ES"/>
              <a:pPr>
                <a:defRPr/>
              </a:pPr>
              <a:t>13/03/2018</a:t>
            </a:fld>
            <a:endParaRPr lang="ca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BCED4-929C-474C-917D-A5AAF4F13186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61627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modificar el estilo de título del patrón</a:t>
            </a:r>
            <a:endParaRPr lang="ca-ES" altLang="ca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modificar el estilo de texto del patrón</a:t>
            </a:r>
          </a:p>
          <a:p>
            <a:pPr lvl="1"/>
            <a:r>
              <a:rPr lang="es-ES" altLang="ca-ES" smtClean="0"/>
              <a:t>Segundo nivel</a:t>
            </a:r>
          </a:p>
          <a:p>
            <a:pPr lvl="2"/>
            <a:r>
              <a:rPr lang="es-ES" altLang="ca-ES" smtClean="0"/>
              <a:t>Tercer nivel</a:t>
            </a:r>
          </a:p>
          <a:p>
            <a:pPr lvl="3"/>
            <a:r>
              <a:rPr lang="es-ES" altLang="ca-ES" smtClean="0"/>
              <a:t>Cuarto nivel</a:t>
            </a:r>
          </a:p>
          <a:p>
            <a:pPr lvl="4"/>
            <a:r>
              <a:rPr lang="es-ES" altLang="ca-ES" smtClean="0"/>
              <a:t>Quinto nivel</a:t>
            </a:r>
            <a:endParaRPr lang="ca-ES" altLang="ca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DC6A05-ECAB-443C-9F7D-A5588366FAA5}" type="datetimeFigureOut">
              <a:rPr lang="es-ES"/>
              <a:pPr>
                <a:defRPr/>
              </a:pPr>
              <a:t>13/03/2018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B2AB1F-09BE-44C6-87D2-ED31FCCAE98B}" type="slidenum">
              <a:rPr lang="ca-ES" altLang="es-ES"/>
              <a:pPr>
                <a:defRPr/>
              </a:pPr>
              <a:t>‹#›</a:t>
            </a:fld>
            <a:endParaRPr lang="ca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1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-6350" y="4554538"/>
            <a:ext cx="9091613" cy="2303462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sz="4000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Portes Obertes</a:t>
            </a:r>
            <a:br>
              <a:rPr lang="ca-ES" altLang="ca-ES" sz="4000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</a:br>
            <a:r>
              <a:rPr lang="ca-ES" altLang="ca-ES" sz="4000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Diumenge </a:t>
            </a:r>
            <a:r>
              <a:rPr lang="ca-ES" altLang="ca-ES" sz="4000" dirty="0" smtClean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18 </a:t>
            </a:r>
            <a:r>
              <a:rPr lang="ca-ES" altLang="ca-ES" sz="4000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de març </a:t>
            </a:r>
            <a:r>
              <a:rPr lang="ca-ES" altLang="ca-ES" sz="4000" dirty="0" smtClean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d’10:30h </a:t>
            </a:r>
            <a:r>
              <a:rPr lang="ca-ES" altLang="ca-ES" sz="4000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a 14h</a:t>
            </a:r>
            <a:br>
              <a:rPr lang="ca-ES" altLang="ca-ES" sz="4000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</a:br>
            <a:r>
              <a:rPr lang="ca-ES" altLang="ca-ES" sz="4000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Institut Lluís Domènech i Montaner</a:t>
            </a:r>
          </a:p>
        </p:txBody>
      </p:sp>
      <p:pic>
        <p:nvPicPr>
          <p:cNvPr id="2053" name="5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622675"/>
            <a:ext cx="8651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13679" y="476672"/>
            <a:ext cx="657103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5400" b="1" cap="all" dirty="0">
                <a:ln w="0"/>
                <a:solidFill>
                  <a:srgbClr val="CA1C39"/>
                </a:solidFill>
                <a:effectLst>
                  <a:reflection blurRad="12700" stA="50000" endPos="50000" dist="5000" dir="5400000" sy="-100000" rotWithShape="0"/>
                </a:effectLst>
                <a:latin typeface="Palatino" panose="02040602050305020304" pitchFamily="18" charset="0"/>
                <a:cs typeface="Arial" charset="0"/>
              </a:rPr>
              <a:t>Eso, </a:t>
            </a:r>
            <a:r>
              <a:rPr lang="es-ES" sz="5400" b="1" cap="all" dirty="0" smtClean="0">
                <a:ln w="0"/>
                <a:solidFill>
                  <a:srgbClr val="CA1C39"/>
                </a:solidFill>
                <a:effectLst>
                  <a:reflection blurRad="12700" stA="50000" endPos="50000" dist="5000" dir="5400000" sy="-100000" rotWithShape="0"/>
                </a:effectLst>
                <a:latin typeface="Palatino" panose="02040602050305020304" pitchFamily="18" charset="0"/>
                <a:cs typeface="Arial" charset="0"/>
              </a:rPr>
              <a:t>CFGM </a:t>
            </a:r>
            <a:r>
              <a:rPr lang="es-ES" sz="5400" b="1" dirty="0" smtClean="0">
                <a:ln w="0"/>
                <a:solidFill>
                  <a:srgbClr val="CA1C39"/>
                </a:solidFill>
                <a:effectLst>
                  <a:reflection blurRad="12700" stA="50000" endPos="50000" dist="5000" dir="5400000" sy="-100000" rotWithShape="0"/>
                </a:effectLst>
                <a:latin typeface="Palatino" panose="02040602050305020304" pitchFamily="18" charset="0"/>
                <a:cs typeface="Arial" charset="0"/>
              </a:rPr>
              <a:t>i </a:t>
            </a:r>
            <a:r>
              <a:rPr lang="es-ES" sz="5400" b="1" cap="all" dirty="0">
                <a:ln w="0"/>
                <a:solidFill>
                  <a:srgbClr val="CA1C39"/>
                </a:solidFill>
                <a:effectLst>
                  <a:reflection blurRad="12700" stA="50000" endPos="50000" dist="5000" dir="5400000" sy="-100000" rotWithShape="0"/>
                </a:effectLst>
                <a:latin typeface="Palatino" panose="02040602050305020304" pitchFamily="18" charset="0"/>
                <a:cs typeface="Arial" charset="0"/>
              </a:rPr>
              <a:t>CFG</a:t>
            </a:r>
            <a:r>
              <a:rPr lang="es-ES" sz="5400" b="1" cap="all" dirty="0" smtClean="0">
                <a:ln w="0"/>
                <a:solidFill>
                  <a:srgbClr val="CA1C39"/>
                </a:solidFill>
                <a:effectLst>
                  <a:reflection blurRad="12700" stA="50000" endPos="50000" dist="5000" dir="5400000" sy="-100000" rotWithShape="0"/>
                </a:effectLst>
                <a:latin typeface="Palatino" panose="02040602050305020304" pitchFamily="18" charset="0"/>
                <a:cs typeface="Arial" charset="0"/>
              </a:rPr>
              <a:t>s</a:t>
            </a:r>
            <a:endParaRPr lang="es-ES" sz="5400" b="1" cap="all" dirty="0">
              <a:ln w="0"/>
              <a:solidFill>
                <a:srgbClr val="CA1C39"/>
              </a:solidFill>
              <a:effectLst>
                <a:reflection blurRad="12700" stA="50000" endPos="50000" dist="5000" dir="5400000" sy="-100000" rotWithShape="0"/>
              </a:effectLst>
              <a:latin typeface="Palatino" panose="02040602050305020304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sz="5400" b="1" dirty="0">
                <a:ln w="0"/>
                <a:solidFill>
                  <a:srgbClr val="CA1C39"/>
                </a:solidFill>
                <a:effectLst>
                  <a:reflection blurRad="12700" stA="50000" endPos="50000" dist="5000" dir="5400000" sy="-100000" rotWithShape="0"/>
                </a:effectLst>
                <a:latin typeface="Palatino" panose="02040602050305020304" pitchFamily="18" charset="0"/>
                <a:cs typeface="Arial" charset="0"/>
              </a:rPr>
              <a:t>i</a:t>
            </a:r>
          </a:p>
          <a:p>
            <a:pPr algn="ctr" eaLnBrk="1" hangingPunct="1">
              <a:defRPr/>
            </a:pPr>
            <a:r>
              <a:rPr lang="es-ES" sz="5400" b="1" cap="all" dirty="0">
                <a:ln w="0"/>
                <a:solidFill>
                  <a:srgbClr val="CA1C39"/>
                </a:solidFill>
                <a:effectLst>
                  <a:reflection blurRad="12700" stA="50000" endPos="50000" dist="5000" dir="5400000" sy="-100000" rotWithShape="0"/>
                </a:effectLst>
                <a:latin typeface="Palatino" panose="02040602050305020304" pitchFamily="18" charset="0"/>
                <a:cs typeface="Arial" charset="0"/>
              </a:rPr>
              <a:t>Batxillerats</a:t>
            </a:r>
          </a:p>
        </p:txBody>
      </p:sp>
      <p:pic>
        <p:nvPicPr>
          <p:cNvPr id="3078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382963"/>
            <a:ext cx="35639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9 Título"/>
          <p:cNvSpPr>
            <a:spLocks noGrp="1"/>
          </p:cNvSpPr>
          <p:nvPr>
            <p:ph type="ctrTitle" idx="4294967295"/>
          </p:nvPr>
        </p:nvSpPr>
        <p:spPr>
          <a:xfrm>
            <a:off x="714375" y="285750"/>
            <a:ext cx="8429625" cy="644525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ca-ES" sz="3200" b="1" dirty="0" smtClean="0">
                <a:solidFill>
                  <a:schemeClr val="bg1">
                    <a:lumMod val="95000"/>
                  </a:schemeClr>
                </a:solidFill>
              </a:rPr>
              <a:t>CFGS </a:t>
            </a:r>
            <a:r>
              <a:rPr lang="es-ES" altLang="ca-ES" sz="3200" b="1" dirty="0">
                <a:solidFill>
                  <a:schemeClr val="bg1">
                    <a:lumMod val="95000"/>
                  </a:schemeClr>
                </a:solidFill>
              </a:rPr>
              <a:t>(DUAL) de </a:t>
            </a:r>
            <a:r>
              <a:rPr lang="es-ES" altLang="ca-ES" sz="3200" b="1" dirty="0" smtClean="0">
                <a:solidFill>
                  <a:schemeClr val="bg1">
                    <a:lumMod val="95000"/>
                  </a:schemeClr>
                </a:solidFill>
              </a:rPr>
              <a:t>PATRONATGE </a:t>
            </a:r>
            <a:r>
              <a:rPr lang="es-ES" altLang="ca-ES" sz="3200" b="1" dirty="0">
                <a:solidFill>
                  <a:schemeClr val="bg1">
                    <a:lumMod val="95000"/>
                  </a:schemeClr>
                </a:solidFill>
              </a:rPr>
              <a:t>i MODA</a:t>
            </a:r>
            <a:endParaRPr lang="ca-ES" altLang="ca-E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31763" y="962025"/>
            <a:ext cx="872013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800" b="1" dirty="0">
                <a:solidFill>
                  <a:schemeClr val="bg1"/>
                </a:solidFill>
              </a:rPr>
              <a:t>Duració: dos cursos, 1r i 2n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800" b="1" dirty="0">
                <a:solidFill>
                  <a:schemeClr val="bg1"/>
                </a:solidFill>
              </a:rPr>
              <a:t>Programa on col·laboren: la Generalitat, la Diputació de Barcelona (Escola de Teixits de Punt), l’Ajuntament de Canet de Mar, la fundació Centre de Tecnologia Empresarial de Mataró i el Maresme (CETEMMSA) i la patronal Associació d’Empresaris de Gèneres de Punt de Mataró i comarca (ASEGEMA).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800" b="1" dirty="0">
                <a:solidFill>
                  <a:schemeClr val="bg1"/>
                </a:solidFill>
              </a:rPr>
              <a:t>La formació consisteix a confeccionar, tant a mida com industrialment, peces, complements i altres articles en tèxtil i pell, així com la preparació i conducció dels equips industrials necessaris per a l’obtenció de productes tèxtils. </a:t>
            </a:r>
          </a:p>
        </p:txBody>
      </p:sp>
      <p:pic>
        <p:nvPicPr>
          <p:cNvPr id="12292" name="11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213475"/>
            <a:ext cx="13604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44633"/>
            <a:ext cx="3473968" cy="26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727623" cy="279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267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829175"/>
            <a:ext cx="219551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028700"/>
            <a:ext cx="28225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9 Título"/>
          <p:cNvSpPr>
            <a:spLocks noGrp="1"/>
          </p:cNvSpPr>
          <p:nvPr>
            <p:ph type="ctrTitle" idx="4294967295"/>
          </p:nvPr>
        </p:nvSpPr>
        <p:spPr>
          <a:xfrm>
            <a:off x="714375" y="285750"/>
            <a:ext cx="8429625" cy="857250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b="1" dirty="0">
                <a:solidFill>
                  <a:srgbClr val="FFFF00"/>
                </a:solidFill>
              </a:rPr>
              <a:t> </a:t>
            </a:r>
            <a:r>
              <a:rPr lang="ca-ES" altLang="ca-ES" b="1" dirty="0">
                <a:solidFill>
                  <a:schemeClr val="bg1">
                    <a:lumMod val="95000"/>
                  </a:schemeClr>
                </a:solidFill>
              </a:rPr>
              <a:t>NOVES TECNOLOGIES</a:t>
            </a:r>
            <a:r>
              <a:rPr lang="es-ES" altLang="ca-ES" sz="3600" b="1" i="1" dirty="0"/>
              <a:t/>
            </a:r>
            <a:br>
              <a:rPr lang="es-ES" altLang="ca-ES" sz="3600" b="1" i="1" dirty="0"/>
            </a:br>
            <a:endParaRPr lang="ca-ES" altLang="ca-ES" sz="3600" b="1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38514" y="1246981"/>
            <a:ext cx="3313113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400" b="1" dirty="0">
                <a:solidFill>
                  <a:schemeClr val="bg1"/>
                </a:solidFill>
              </a:rPr>
              <a:t>Pissarres digitals interactives</a:t>
            </a:r>
            <a:r>
              <a:rPr lang="ca-ES" altLang="ca-ES" sz="1400" dirty="0">
                <a:solidFill>
                  <a:schemeClr val="bg1"/>
                </a:solidFill>
              </a:rPr>
              <a:t> a totes les aules.</a:t>
            </a:r>
            <a:endParaRPr lang="es-ES" altLang="ca-E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400" b="1" dirty="0">
                <a:solidFill>
                  <a:schemeClr val="bg1"/>
                </a:solidFill>
              </a:rPr>
              <a:t>2</a:t>
            </a:r>
            <a:r>
              <a:rPr lang="ca-ES" altLang="ca-ES" sz="1400" b="1" dirty="0" smtClean="0">
                <a:solidFill>
                  <a:schemeClr val="bg1"/>
                </a:solidFill>
              </a:rPr>
              <a:t> </a:t>
            </a:r>
            <a:r>
              <a:rPr lang="ca-ES" altLang="ca-ES" sz="1400" b="1" dirty="0">
                <a:solidFill>
                  <a:schemeClr val="bg1"/>
                </a:solidFill>
              </a:rPr>
              <a:t>Carros de portàtils</a:t>
            </a:r>
            <a:r>
              <a:rPr lang="ca-ES" altLang="ca-ES" sz="1400" dirty="0">
                <a:solidFill>
                  <a:schemeClr val="bg1"/>
                </a:solidFill>
              </a:rPr>
              <a:t> amb </a:t>
            </a:r>
            <a:r>
              <a:rPr lang="ca-ES" altLang="ca-ES" sz="1400" dirty="0" smtClean="0">
                <a:solidFill>
                  <a:schemeClr val="bg1"/>
                </a:solidFill>
              </a:rPr>
              <a:t>30 </a:t>
            </a:r>
            <a:r>
              <a:rPr lang="ca-ES" altLang="ca-ES" sz="1400" dirty="0" err="1">
                <a:solidFill>
                  <a:schemeClr val="bg1"/>
                </a:solidFill>
              </a:rPr>
              <a:t>Netbooks</a:t>
            </a:r>
            <a:r>
              <a:rPr lang="ca-ES" altLang="ca-ES" sz="1400" dirty="0">
                <a:solidFill>
                  <a:schemeClr val="bg1"/>
                </a:solidFill>
              </a:rPr>
              <a:t>  i portàtils.</a:t>
            </a:r>
            <a:endParaRPr lang="es-ES" altLang="ca-E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400" b="1" dirty="0">
                <a:solidFill>
                  <a:schemeClr val="bg1"/>
                </a:solidFill>
              </a:rPr>
              <a:t>Canons de projecció</a:t>
            </a:r>
            <a:r>
              <a:rPr lang="ca-ES" altLang="ca-ES" sz="1400" dirty="0">
                <a:solidFill>
                  <a:schemeClr val="bg1"/>
                </a:solidFill>
              </a:rPr>
              <a:t> extra curts de màxima lluminositat.</a:t>
            </a:r>
            <a:endParaRPr lang="es-ES" altLang="ca-E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400" dirty="0">
                <a:solidFill>
                  <a:schemeClr val="bg1"/>
                </a:solidFill>
              </a:rPr>
              <a:t>Més de </a:t>
            </a:r>
            <a:r>
              <a:rPr lang="ca-ES" altLang="ca-ES" sz="1400" dirty="0" smtClean="0">
                <a:solidFill>
                  <a:schemeClr val="bg1"/>
                </a:solidFill>
              </a:rPr>
              <a:t>250 </a:t>
            </a:r>
            <a:r>
              <a:rPr lang="ca-ES" altLang="ca-ES" sz="1400" b="1" dirty="0">
                <a:solidFill>
                  <a:schemeClr val="bg1"/>
                </a:solidFill>
              </a:rPr>
              <a:t>Ordinadors Multimèdia</a:t>
            </a:r>
            <a:r>
              <a:rPr lang="ca-ES" altLang="ca-ES" sz="1400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400" b="1" dirty="0">
                <a:solidFill>
                  <a:schemeClr val="bg1"/>
                </a:solidFill>
              </a:rPr>
              <a:t>Pàgina web </a:t>
            </a:r>
            <a:r>
              <a:rPr lang="ca-ES" altLang="ca-ES" sz="1400" dirty="0">
                <a:solidFill>
                  <a:schemeClr val="bg1"/>
                </a:solidFill>
              </a:rPr>
              <a:t>pròpia amb el domini </a:t>
            </a:r>
            <a:r>
              <a:rPr lang="ca-ES" altLang="ca-ES" sz="1400" b="1" dirty="0">
                <a:solidFill>
                  <a:schemeClr val="bg1"/>
                </a:solidFill>
              </a:rPr>
              <a:t>iescanet.cat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400" b="1" dirty="0">
                <a:solidFill>
                  <a:schemeClr val="bg1"/>
                </a:solidFill>
              </a:rPr>
              <a:t>Tallers de tecnologia i noves </a:t>
            </a:r>
            <a:r>
              <a:rPr lang="ca-ES" altLang="ca-ES" sz="1400" b="1" dirty="0" smtClean="0">
                <a:solidFill>
                  <a:schemeClr val="bg1"/>
                </a:solidFill>
              </a:rPr>
              <a:t>tecnologies amb impressora 3D, </a:t>
            </a:r>
            <a:r>
              <a:rPr lang="ca-ES" altLang="ca-ES" sz="1400" b="1" dirty="0">
                <a:solidFill>
                  <a:schemeClr val="bg1"/>
                </a:solidFill>
              </a:rPr>
              <a:t>laboratoris de física-química i biologia-geologia, aula de música, de visual i plàstica, de dansa i expressió corporal, gimnàs...</a:t>
            </a:r>
          </a:p>
        </p:txBody>
      </p:sp>
      <p:pic>
        <p:nvPicPr>
          <p:cNvPr id="13318" name="11 Imagen" descr="iescolor_min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229225"/>
            <a:ext cx="22145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123950"/>
            <a:ext cx="1857375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814638"/>
            <a:ext cx="241935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860800"/>
            <a:ext cx="31337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5648325"/>
            <a:ext cx="37623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6381750"/>
            <a:ext cx="9937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9 Título"/>
          <p:cNvSpPr>
            <a:spLocks noGrp="1"/>
          </p:cNvSpPr>
          <p:nvPr>
            <p:ph type="ctrTitle" idx="4294967295"/>
          </p:nvPr>
        </p:nvSpPr>
        <p:spPr>
          <a:xfrm>
            <a:off x="714375" y="285750"/>
            <a:ext cx="8429625" cy="1343025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b="1" dirty="0">
                <a:solidFill>
                  <a:schemeClr val="bg1">
                    <a:lumMod val="95000"/>
                  </a:schemeClr>
                </a:solidFill>
              </a:rPr>
              <a:t> Moltes gràcies</a:t>
            </a:r>
            <a:endParaRPr lang="ca-ES" altLang="ca-E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339" name="11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873125" y="4508500"/>
            <a:ext cx="76327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36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Adreça  web del Centre:  www.iescanet.cat</a:t>
            </a:r>
            <a:endParaRPr lang="ca-ES" altLang="ca-ES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2124075" y="1844675"/>
            <a:ext cx="54800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a-ES" altLang="es-ES" sz="2400" b="1" dirty="0">
                <a:solidFill>
                  <a:schemeClr val="bg1">
                    <a:lumMod val="95000"/>
                  </a:schemeClr>
                </a:solidFill>
              </a:rPr>
              <a:t>Reunions </a:t>
            </a:r>
            <a:r>
              <a:rPr lang="ca-ES" altLang="es-ES" sz="2400" b="1" dirty="0" smtClean="0">
                <a:solidFill>
                  <a:schemeClr val="bg1">
                    <a:lumMod val="95000"/>
                  </a:schemeClr>
                </a:solidFill>
              </a:rPr>
              <a:t>informatives durant </a:t>
            </a:r>
            <a:r>
              <a:rPr lang="ca-ES" altLang="es-ES" sz="2400" b="1" dirty="0">
                <a:solidFill>
                  <a:schemeClr val="bg1">
                    <a:lumMod val="95000"/>
                  </a:schemeClr>
                </a:solidFill>
              </a:rPr>
              <a:t>la jornada de portes obertes (</a:t>
            </a:r>
            <a:r>
              <a:rPr lang="ca-ES" altLang="es-ES" sz="2400" b="1" dirty="0" smtClean="0">
                <a:solidFill>
                  <a:schemeClr val="bg1">
                    <a:lumMod val="95000"/>
                  </a:schemeClr>
                </a:solidFill>
              </a:rPr>
              <a:t>18/3</a:t>
            </a:r>
            <a:r>
              <a:rPr lang="ca-ES" altLang="es-ES" sz="2400" b="1" dirty="0">
                <a:solidFill>
                  <a:schemeClr val="bg1">
                    <a:lumMod val="95000"/>
                  </a:schemeClr>
                </a:solidFill>
              </a:rPr>
              <a:t>): </a:t>
            </a:r>
          </a:p>
          <a:p>
            <a:pPr algn="just" eaLnBrk="1" hangingPunct="1">
              <a:defRPr/>
            </a:pPr>
            <a:r>
              <a:rPr lang="ca-ES" altLang="es-ES" sz="2400" b="1" dirty="0">
                <a:solidFill>
                  <a:schemeClr val="bg1">
                    <a:lumMod val="95000"/>
                  </a:schemeClr>
                </a:solidFill>
              </a:rPr>
              <a:t>ESO: 10:45 i 13:15 h</a:t>
            </a:r>
          </a:p>
          <a:p>
            <a:pPr algn="just" eaLnBrk="1" hangingPunct="1">
              <a:defRPr/>
            </a:pPr>
            <a:r>
              <a:rPr lang="ca-ES" altLang="es-ES" sz="2400" b="1" dirty="0">
                <a:solidFill>
                  <a:schemeClr val="bg1">
                    <a:lumMod val="95000"/>
                  </a:schemeClr>
                </a:solidFill>
              </a:rPr>
              <a:t>Batxillerat i arts escèniques: 12:00 </a:t>
            </a:r>
            <a:r>
              <a:rPr lang="ca-ES" altLang="es-ES" sz="2400" b="1" dirty="0" smtClean="0">
                <a:solidFill>
                  <a:schemeClr val="bg1">
                    <a:lumMod val="95000"/>
                  </a:schemeClr>
                </a:solidFill>
              </a:rPr>
              <a:t>h</a:t>
            </a:r>
          </a:p>
          <a:p>
            <a:pPr algn="just" eaLnBrk="1" hangingPunct="1">
              <a:defRPr/>
            </a:pPr>
            <a:r>
              <a:rPr lang="ca-ES" altLang="es-ES" sz="2400" b="1" dirty="0" smtClean="0">
                <a:solidFill>
                  <a:schemeClr val="bg1">
                    <a:lumMod val="95000"/>
                  </a:schemeClr>
                </a:solidFill>
              </a:rPr>
              <a:t>Lloc: Espai Escènic</a:t>
            </a:r>
            <a:endParaRPr lang="ca-ES" altLang="es-E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342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03925"/>
            <a:ext cx="1966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9 Título"/>
          <p:cNvSpPr>
            <a:spLocks noGrp="1"/>
          </p:cNvSpPr>
          <p:nvPr>
            <p:ph type="ctrTitle" idx="4294967295"/>
          </p:nvPr>
        </p:nvSpPr>
        <p:spPr>
          <a:xfrm>
            <a:off x="2065338" y="285750"/>
            <a:ext cx="5878512" cy="644525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sz="4000" b="1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Els futurs ciutadans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539750" y="1125538"/>
            <a:ext cx="8135938" cy="16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eaLnBrk="1" hangingPunct="1">
              <a:spcBef>
                <a:spcPts val="300"/>
              </a:spcBef>
              <a:spcAft>
                <a:spcPts val="1800"/>
              </a:spcAft>
              <a:buFont typeface="Arial" charset="0"/>
              <a:buNone/>
              <a:defRPr/>
            </a:pPr>
            <a:r>
              <a:rPr lang="ca-ES" altLang="ca-ES" sz="2400" b="1" dirty="0" smtClean="0">
                <a:solidFill>
                  <a:schemeClr val="bg1"/>
                </a:solidFill>
                <a:latin typeface="Palatino" panose="02040602050305020304" pitchFamily="18" charset="0"/>
                <a:cs typeface="Arial" charset="0"/>
              </a:rPr>
              <a:t>Les nostres</a:t>
            </a:r>
            <a:r>
              <a:rPr lang="ca-ES" altLang="ca-ES" sz="2400" b="1" dirty="0" smtClean="0">
                <a:solidFill>
                  <a:schemeClr val="bg1"/>
                </a:solidFill>
                <a:latin typeface="Palatino" panose="02040602050305020304" pitchFamily="18" charset="0"/>
                <a:cs typeface="Arial" charset="0"/>
              </a:rPr>
              <a:t> prioritats </a:t>
            </a:r>
            <a:r>
              <a:rPr lang="ca-ES" altLang="ca-ES" sz="2400" b="1" dirty="0">
                <a:solidFill>
                  <a:schemeClr val="bg1"/>
                </a:solidFill>
                <a:latin typeface="Palatino" panose="02040602050305020304" pitchFamily="18" charset="0"/>
                <a:cs typeface="Arial" charset="0"/>
              </a:rPr>
              <a:t>són: </a:t>
            </a:r>
          </a:p>
          <a:p>
            <a:pPr marL="342900" indent="-342900" algn="just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ca-ES" altLang="ca-ES" sz="1800" dirty="0">
                <a:solidFill>
                  <a:schemeClr val="bg1"/>
                </a:solidFill>
                <a:latin typeface="Palatino" panose="02040602050305020304" pitchFamily="18" charset="0"/>
                <a:cs typeface="Arial" charset="0"/>
              </a:rPr>
              <a:t>Assolir la formació integral dels joves: </a:t>
            </a:r>
            <a:r>
              <a:rPr lang="ca-ES" altLang="ca-ES" sz="1800" dirty="0" smtClean="0">
                <a:solidFill>
                  <a:schemeClr val="bg1"/>
                </a:solidFill>
                <a:latin typeface="Palatino" panose="02040602050305020304" pitchFamily="18" charset="0"/>
                <a:cs typeface="Arial" charset="0"/>
              </a:rPr>
              <a:t>educativa, formativa i ciutadana.</a:t>
            </a:r>
            <a:endParaRPr lang="ca-ES" altLang="ca-ES" sz="1800" dirty="0">
              <a:solidFill>
                <a:schemeClr val="bg1"/>
              </a:solidFill>
              <a:latin typeface="Palatino" panose="02040602050305020304" pitchFamily="18" charset="0"/>
              <a:cs typeface="Arial" charset="0"/>
            </a:endParaRPr>
          </a:p>
          <a:p>
            <a:pPr marL="342900" indent="-342900" algn="just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ca-ES" altLang="ca-ES" sz="1800" dirty="0">
                <a:solidFill>
                  <a:schemeClr val="bg1"/>
                </a:solidFill>
                <a:latin typeface="Palatino" panose="02040602050305020304" pitchFamily="18" charset="0"/>
                <a:cs typeface="Arial" charset="0"/>
              </a:rPr>
              <a:t>Aconseguir la </a:t>
            </a:r>
            <a:r>
              <a:rPr lang="ca-ES" altLang="ca-ES" sz="1800" dirty="0" smtClean="0">
                <a:solidFill>
                  <a:schemeClr val="bg1"/>
                </a:solidFill>
                <a:latin typeface="Palatino" panose="02040602050305020304" pitchFamily="18" charset="0"/>
                <a:cs typeface="Arial" charset="0"/>
              </a:rPr>
              <a:t>inserció de </a:t>
            </a:r>
            <a:r>
              <a:rPr lang="ca-ES" altLang="ca-ES" sz="1800" dirty="0">
                <a:solidFill>
                  <a:schemeClr val="bg1"/>
                </a:solidFill>
                <a:latin typeface="Palatino" panose="02040602050305020304" pitchFamily="18" charset="0"/>
                <a:cs typeface="Arial" charset="0"/>
              </a:rPr>
              <a:t>l'alumnat a la societat, </a:t>
            </a:r>
            <a:r>
              <a:rPr lang="ca-ES" altLang="ca-ES" sz="1800" dirty="0" smtClean="0">
                <a:solidFill>
                  <a:schemeClr val="bg1"/>
                </a:solidFill>
                <a:latin typeface="Palatino" panose="02040602050305020304" pitchFamily="18" charset="0"/>
                <a:cs typeface="Arial" charset="0"/>
              </a:rPr>
              <a:t>a la </a:t>
            </a:r>
            <a:r>
              <a:rPr lang="ca-ES" altLang="ca-ES" sz="1800" dirty="0">
                <a:solidFill>
                  <a:schemeClr val="bg1"/>
                </a:solidFill>
                <a:latin typeface="Palatino" panose="02040602050305020304" pitchFamily="18" charset="0"/>
                <a:cs typeface="Arial" charset="0"/>
              </a:rPr>
              <a:t>universitat i al món laboral, amb les millors opcions per competir-hi amb èxit. </a:t>
            </a:r>
          </a:p>
        </p:txBody>
      </p:sp>
      <p:pic>
        <p:nvPicPr>
          <p:cNvPr id="4100" name="8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313113"/>
            <a:ext cx="341947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125788"/>
            <a:ext cx="4294187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6049963"/>
            <a:ext cx="14271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1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6113"/>
            <a:ext cx="4608513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815374" y="280147"/>
            <a:ext cx="2036546" cy="14700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a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>Francesc Cambó, 2</a:t>
            </a:r>
            <a:r>
              <a:rPr lang="es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/>
            </a:r>
            <a:br>
              <a:rPr lang="es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</a:br>
            <a:r>
              <a:rPr lang="ca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>08360 Canet de Mar</a:t>
            </a:r>
            <a:r>
              <a:rPr lang="es-ES" sz="1600" kern="1200" dirty="0">
                <a:latin typeface="Palatino" panose="02040602050305020304" pitchFamily="18" charset="0"/>
              </a:rPr>
              <a:t/>
            </a:r>
            <a:br>
              <a:rPr lang="es-ES" sz="1600" kern="1200" dirty="0">
                <a:latin typeface="Palatino" panose="02040602050305020304" pitchFamily="18" charset="0"/>
              </a:rPr>
            </a:br>
            <a:r>
              <a:rPr lang="ca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>http://iescanet.cat</a:t>
            </a:r>
            <a:r>
              <a:rPr lang="es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/>
            </a:r>
            <a:br>
              <a:rPr lang="es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</a:br>
            <a:r>
              <a:rPr lang="ca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>Tel. 937 954 763</a:t>
            </a:r>
            <a:r>
              <a:rPr lang="es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/>
            </a:r>
            <a:br>
              <a:rPr lang="es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</a:br>
            <a:r>
              <a:rPr lang="ca-ES" sz="1600" kern="1200" dirty="0">
                <a:solidFill>
                  <a:schemeClr val="bg1"/>
                </a:solidFill>
                <a:latin typeface="Palatino" panose="02040602050305020304" pitchFamily="18" charset="0"/>
              </a:rPr>
              <a:t>iescanet@xtec.cat</a:t>
            </a:r>
            <a:endParaRPr lang="es-ES" sz="1600" kern="1200" dirty="0">
              <a:solidFill>
                <a:schemeClr val="bg1"/>
              </a:solidFill>
              <a:latin typeface="Palatino" panose="02040602050305020304" pitchFamily="18" charset="0"/>
            </a:endParaRPr>
          </a:p>
        </p:txBody>
      </p:sp>
      <p:pic>
        <p:nvPicPr>
          <p:cNvPr id="3079" name="8 Imagen" descr="iescolor_min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1403350" y="3716338"/>
            <a:ext cx="431800" cy="433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60350"/>
            <a:ext cx="45529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 de flecha"/>
          <p:cNvCxnSpPr/>
          <p:nvPr/>
        </p:nvCxnSpPr>
        <p:spPr>
          <a:xfrm flipV="1">
            <a:off x="1835150" y="3857625"/>
            <a:ext cx="3665538" cy="88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5446713"/>
            <a:ext cx="30543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9 Título"/>
          <p:cNvSpPr>
            <a:spLocks noGrp="1"/>
          </p:cNvSpPr>
          <p:nvPr>
            <p:ph type="ctrTitle" idx="4294967295"/>
          </p:nvPr>
        </p:nvSpPr>
        <p:spPr>
          <a:xfrm>
            <a:off x="1115616" y="108081"/>
            <a:ext cx="7200800" cy="982663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sz="4000" b="1" dirty="0" smtClean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SERVEIS EDUCATIUS</a:t>
            </a:r>
            <a:endParaRPr lang="ca-ES" altLang="ca-ES" sz="4000" b="1" dirty="0">
              <a:solidFill>
                <a:schemeClr val="bg1">
                  <a:lumMod val="95000"/>
                </a:schemeClr>
              </a:solidFill>
              <a:latin typeface="Palatino" panose="02040602050305020304" pitchFamily="18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539750" y="1125538"/>
            <a:ext cx="43434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Servei psicopedagògic i d’orientació.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Tutoria i atenció </a:t>
            </a:r>
            <a:r>
              <a:rPr lang="ca-ES" altLang="ca-ES" sz="1400" b="1" dirty="0" smtClean="0">
                <a:solidFill>
                  <a:schemeClr val="bg1"/>
                </a:solidFill>
                <a:cs typeface="Arial" charset="0"/>
              </a:rPr>
              <a:t>individualitzada (3h).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Plans de reforç i atenció a l’alumnat amb necessitats educatives especials.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USEE (Unitat de suport a l’educació especial).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Projecte Passarel·les (50% centre i 50% empreses).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Tutoria per a l'excel·lència amb treball per projectes</a:t>
            </a:r>
            <a:r>
              <a:rPr lang="ca-ES" altLang="ca-ES" sz="1400" b="1" dirty="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Tallers d’excel·lència (en horari extraescolar)  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Avaluació contínua, preavaluació al 1r trimestre i recuperacions cada trimestre.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Important equipament </a:t>
            </a:r>
            <a:r>
              <a:rPr lang="ca-ES" altLang="ca-ES" sz="1400" b="1" dirty="0" smtClean="0">
                <a:solidFill>
                  <a:schemeClr val="bg1"/>
                </a:solidFill>
                <a:cs typeface="Arial" charset="0"/>
              </a:rPr>
              <a:t>informàtic i multimèdia.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Control informatitzat de </a:t>
            </a:r>
            <a:r>
              <a:rPr lang="ca-ES" altLang="ca-ES" sz="1400" b="1" dirty="0" smtClean="0">
                <a:solidFill>
                  <a:schemeClr val="bg1"/>
                </a:solidFill>
                <a:cs typeface="Arial" charset="0"/>
              </a:rPr>
              <a:t>I'assistència </a:t>
            </a: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de I’alumnat, amb comunicació immediata d’incidències als pares via </a:t>
            </a:r>
            <a:r>
              <a:rPr lang="ca-ES" altLang="ca-ES" sz="1400" b="1" dirty="0" smtClean="0">
                <a:solidFill>
                  <a:schemeClr val="bg1"/>
                </a:solidFill>
                <a:cs typeface="Arial" charset="0"/>
              </a:rPr>
              <a:t>mail i/o app.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Ensenyament d'idiomes (anglès, alemany i francès).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Pràctiques a les empreses.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Intercanvis escolars amb Anglaterra, </a:t>
            </a:r>
            <a:r>
              <a:rPr lang="ca-ES" altLang="ca-ES" sz="1400" b="1" dirty="0" smtClean="0">
                <a:solidFill>
                  <a:schemeClr val="bg1"/>
                </a:solidFill>
                <a:cs typeface="Arial" charset="0"/>
              </a:rPr>
              <a:t>Alemanya, Canada (Quebec) </a:t>
            </a:r>
            <a:r>
              <a:rPr lang="ca-ES" altLang="ca-ES" sz="1400" b="1" dirty="0">
                <a:solidFill>
                  <a:schemeClr val="bg1"/>
                </a:solidFill>
                <a:cs typeface="Arial" charset="0"/>
              </a:rPr>
              <a:t>i França.</a:t>
            </a:r>
            <a:endParaRPr lang="es-ES" altLang="ca-ES" sz="14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ca-ES" altLang="ca-ES" sz="1400" b="1" dirty="0" smtClean="0">
                <a:solidFill>
                  <a:schemeClr val="bg1"/>
                </a:solidFill>
                <a:latin typeface="+mn-lt"/>
                <a:cs typeface="Arial" charset="0"/>
              </a:rPr>
              <a:t>Activitats </a:t>
            </a:r>
            <a:r>
              <a:rPr lang="ca-ES" altLang="ca-ES" sz="1400" b="1" dirty="0">
                <a:solidFill>
                  <a:schemeClr val="bg1"/>
                </a:solidFill>
                <a:latin typeface="+mn-lt"/>
                <a:cs typeface="Arial" charset="0"/>
              </a:rPr>
              <a:t>extraescolars de dilluns a </a:t>
            </a:r>
            <a:r>
              <a:rPr lang="ca-ES" altLang="ca-ES" sz="1400" b="1" dirty="0" smtClean="0">
                <a:solidFill>
                  <a:schemeClr val="bg1"/>
                </a:solidFill>
                <a:latin typeface="+mn-lt"/>
                <a:cs typeface="Arial" charset="0"/>
              </a:rPr>
              <a:t>dijous - AMPA.</a:t>
            </a:r>
            <a:endParaRPr lang="ca-ES" altLang="ca-ES" sz="14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8" name="7 Imagen" descr="Informatica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06" y="5151437"/>
            <a:ext cx="2643188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Idiomes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30275"/>
            <a:ext cx="25717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 descr="Biblioteca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00375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8 Imagen" descr="iescolor_min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6175375"/>
            <a:ext cx="12636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8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9 Título"/>
          <p:cNvSpPr>
            <a:spLocks noGrp="1"/>
          </p:cNvSpPr>
          <p:nvPr>
            <p:ph type="ctrTitle" idx="4294967295"/>
          </p:nvPr>
        </p:nvSpPr>
        <p:spPr>
          <a:xfrm>
            <a:off x="1143000" y="285750"/>
            <a:ext cx="7715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b="1" dirty="0">
                <a:solidFill>
                  <a:schemeClr val="bg1">
                    <a:lumMod val="95000"/>
                  </a:schemeClr>
                </a:solidFill>
                <a:latin typeface="Palatino" panose="02040602050305020304" pitchFamily="18" charset="0"/>
              </a:rPr>
              <a:t>Distribució curricular a ESO</a:t>
            </a:r>
            <a:r>
              <a:rPr lang="ca-ES" altLang="ca-ES" sz="40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ca-ES" altLang="ca-ES" sz="4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ca-ES" altLang="ca-ES" sz="40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7" name="6 Imagen" descr="Musica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365625"/>
            <a:ext cx="21240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113463"/>
            <a:ext cx="14271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25729"/>
              </p:ext>
            </p:extLst>
          </p:nvPr>
        </p:nvGraphicFramePr>
        <p:xfrm>
          <a:off x="250825" y="1052513"/>
          <a:ext cx="6265863" cy="5694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2231">
                  <a:extLst>
                    <a:ext uri="{9D8B030D-6E8A-4147-A177-3AD203B41FA5}"/>
                  </a:extLst>
                </a:gridCol>
                <a:gridCol w="366704">
                  <a:extLst>
                    <a:ext uri="{9D8B030D-6E8A-4147-A177-3AD203B41FA5}"/>
                  </a:extLst>
                </a:gridCol>
                <a:gridCol w="366704">
                  <a:extLst>
                    <a:ext uri="{9D8B030D-6E8A-4147-A177-3AD203B41FA5}"/>
                  </a:extLst>
                </a:gridCol>
                <a:gridCol w="366704">
                  <a:extLst>
                    <a:ext uri="{9D8B030D-6E8A-4147-A177-3AD203B41FA5}"/>
                  </a:extLst>
                </a:gridCol>
                <a:gridCol w="366704">
                  <a:extLst>
                    <a:ext uri="{9D8B030D-6E8A-4147-A177-3AD203B41FA5}"/>
                  </a:extLst>
                </a:gridCol>
                <a:gridCol w="366704">
                  <a:extLst>
                    <a:ext uri="{9D8B030D-6E8A-4147-A177-3AD203B41FA5}"/>
                  </a:extLst>
                </a:gridCol>
                <a:gridCol w="366704">
                  <a:extLst>
                    <a:ext uri="{9D8B030D-6E8A-4147-A177-3AD203B41FA5}"/>
                  </a:extLst>
                </a:gridCol>
                <a:gridCol w="366704">
                  <a:extLst>
                    <a:ext uri="{9D8B030D-6E8A-4147-A177-3AD203B41FA5}"/>
                  </a:extLst>
                </a:gridCol>
                <a:gridCol w="366704">
                  <a:extLst>
                    <a:ext uri="{9D8B030D-6E8A-4147-A177-3AD203B41FA5}"/>
                  </a:extLst>
                </a:gridCol>
              </a:tblGrid>
              <a:tr h="359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a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8" marR="44458" marT="0" marB="0" anchor="b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Distribució curricular ESO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</a:rPr>
                        <a:t>Cursos</a:t>
                      </a:r>
                    </a:p>
                  </a:txBody>
                  <a:tcPr marL="44458" marR="44458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1r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2n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3r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4t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2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</a:rPr>
                        <a:t>Quadrimestres</a:t>
                      </a: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1Q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2Q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1Q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2Q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1Q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2Q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1Q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2Q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Llengua catalana i literatura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377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Llengua castellana i literatura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Llengua estrangera 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4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4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Ciències socials: geografia i història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Ciències de la naturalesa: biologia i geologia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Ciències de la naturalesa: física i química 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Matemàtiques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4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4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4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4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4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4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Educació física 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2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2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Música 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Educació visual i plàstica 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Tecnologia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Religió o cultura i valors ètics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0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0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Tutoria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1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1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Treball de síntesi / Projecte de recerca 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5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Servei comunitari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 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 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72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Matèries específiques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2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10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10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  <a:tr h="272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Total hores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</a:rPr>
                        <a:t>30</a:t>
                      </a:r>
                      <a:endParaRPr lang="ca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</a:rPr>
                        <a:t>30</a:t>
                      </a:r>
                      <a:endParaRPr lang="ca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1327150"/>
            <a:ext cx="23939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9 Título"/>
          <p:cNvSpPr>
            <a:spLocks noGrp="1"/>
          </p:cNvSpPr>
          <p:nvPr>
            <p:ph type="ctrTitle" idx="4294967295"/>
          </p:nvPr>
        </p:nvSpPr>
        <p:spPr>
          <a:xfrm>
            <a:off x="1143000" y="285750"/>
            <a:ext cx="7727950" cy="890588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sz="3600" b="1" dirty="0">
                <a:solidFill>
                  <a:schemeClr val="bg1">
                    <a:lumMod val="95000"/>
                  </a:schemeClr>
                </a:solidFill>
              </a:rPr>
              <a:t>Distribució curricular a 1r Batxillerat</a:t>
            </a:r>
            <a:endParaRPr lang="ca-ES" altLang="ca-ES" sz="4000" b="1" dirty="0">
              <a:solidFill>
                <a:srgbClr val="FFFF00"/>
              </a:solidFill>
            </a:endParaRPr>
          </a:p>
        </p:txBody>
      </p:sp>
      <p:pic>
        <p:nvPicPr>
          <p:cNvPr id="9219" name="8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07942"/>
              </p:ext>
            </p:extLst>
          </p:nvPr>
        </p:nvGraphicFramePr>
        <p:xfrm>
          <a:off x="755575" y="1052740"/>
          <a:ext cx="7632848" cy="48965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1025">
                  <a:extLst>
                    <a:ext uri="{9D8B030D-6E8A-4147-A177-3AD203B41FA5}"/>
                  </a:extLst>
                </a:gridCol>
                <a:gridCol w="1260860">
                  <a:extLst>
                    <a:ext uri="{9D8B030D-6E8A-4147-A177-3AD203B41FA5}"/>
                  </a:extLst>
                </a:gridCol>
                <a:gridCol w="1330523">
                  <a:extLst>
                    <a:ext uri="{9D8B030D-6E8A-4147-A177-3AD203B41FA5}"/>
                  </a:extLst>
                </a:gridCol>
                <a:gridCol w="1260860">
                  <a:extLst>
                    <a:ext uri="{9D8B030D-6E8A-4147-A177-3AD203B41FA5}"/>
                  </a:extLst>
                </a:gridCol>
                <a:gridCol w="1342382">
                  <a:extLst>
                    <a:ext uri="{9D8B030D-6E8A-4147-A177-3AD203B41FA5}"/>
                  </a:extLst>
                </a:gridCol>
                <a:gridCol w="1808781">
                  <a:extLst>
                    <a:ext uri="{9D8B030D-6E8A-4147-A177-3AD203B41FA5}"/>
                  </a:extLst>
                </a:gridCol>
                <a:gridCol w="298417">
                  <a:extLst>
                    <a:ext uri="{9D8B030D-6E8A-4147-A177-3AD203B41FA5}"/>
                  </a:extLst>
                </a:gridCol>
              </a:tblGrid>
              <a:tr h="25976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000" dirty="0">
                          <a:effectLst/>
                        </a:rPr>
                        <a:t>INSTITUT LLUÍS DOMÈNECH I MONTANER – Canet de Mar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976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000" dirty="0">
                          <a:effectLst/>
                        </a:rPr>
                        <a:t>CURRÍCULUM DE BATXILLERAT                    CURS</a:t>
                      </a:r>
                      <a:r>
                        <a:rPr lang="ca-ES" sz="1300" dirty="0">
                          <a:effectLst/>
                        </a:rPr>
                        <a:t> </a:t>
                      </a:r>
                      <a:r>
                        <a:rPr lang="ca-ES" sz="1200" dirty="0" smtClean="0">
                          <a:effectLst/>
                        </a:rPr>
                        <a:t>2017 </a:t>
                      </a:r>
                      <a:r>
                        <a:rPr lang="ca-ES" sz="1200" dirty="0">
                          <a:effectLst/>
                        </a:rPr>
                        <a:t>- </a:t>
                      </a:r>
                      <a:r>
                        <a:rPr lang="ca-ES" sz="1200" dirty="0" smtClean="0">
                          <a:effectLst/>
                        </a:rPr>
                        <a:t>2018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66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000">
                          <a:effectLst/>
                        </a:rPr>
                        <a:t>1r de Batxillerat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30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58633">
                <a:tc rowSpan="8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COMUNES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vert="vert27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Llengua Catalana i Literatura  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2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58633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Llengua Castellana i Literatura  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2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58633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Llengua Estrangera (Anglès)  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3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58633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Filosofia i Ciutadania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2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58633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Ciències per al Món Contemporani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2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58633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Educació Física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2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58633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Tutoria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1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58633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14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364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200" dirty="0">
                          <a:effectLst/>
                        </a:rPr>
                        <a:t>Modalitat Ciències i Tecnologia</a:t>
                      </a:r>
                      <a:endParaRPr lang="ca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200" dirty="0">
                          <a:effectLst/>
                        </a:rPr>
                        <a:t>Mod. Humanitats i Ciències Socials</a:t>
                      </a:r>
                      <a:endParaRPr lang="ca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200" dirty="0">
                          <a:effectLst/>
                        </a:rPr>
                        <a:t>Modalitat Arts </a:t>
                      </a:r>
                      <a:endParaRPr lang="ca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94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Ciències Natur. i Salut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Cientificotècnica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Humanitats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Socials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Escèniques, Música i Dansa 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6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Matemàtiques  I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Matemàtiques  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Llatí  I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Mates CCSS I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Història i fonaments d’Art 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406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Química I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Tecnologia  industrial I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Química 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Grec  I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Economia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Anàlisi  musical 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406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>
                          <a:effectLst/>
                        </a:rPr>
                        <a:t>Biologia I</a:t>
                      </a: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>
                          <a:effectLst/>
                        </a:rPr>
                        <a:t>Dibuix Tècnic I</a:t>
                      </a: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Literatura Castellana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Economia de l’Empresa I</a:t>
                      </a:r>
                      <a:endParaRPr lang="ca-ES" sz="9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>
                          <a:effectLst/>
                        </a:rPr>
                        <a:t>Biologia I</a:t>
                      </a: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Llenguatge i pràctica musical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Literatura Castellana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591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CTMA I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Física 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Alemany/Francès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CTMA 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>
                          <a:effectLst/>
                        </a:rPr>
                        <a:t>Física I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Alemany/Francès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Literatura Universal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Història Contemporània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Alemany/Francès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Història Contemporània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Literatura Universal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Alemany/Francès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Literatura Universal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Història Contemporània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Alemany/Francès</a:t>
                      </a:r>
                      <a:endParaRPr lang="ca-ES" sz="9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  <a:latin typeface="Times New Roman"/>
                          <a:ea typeface="Times New Roman"/>
                        </a:rPr>
                        <a:t>Anatomia </a:t>
                      </a:r>
                      <a:r>
                        <a:rPr lang="ca-ES" sz="900" dirty="0">
                          <a:effectLst/>
                          <a:latin typeface="Times New Roman"/>
                          <a:ea typeface="Times New Roman"/>
                        </a:rPr>
                        <a:t>aplicada a la Dansa</a:t>
                      </a: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571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 </a:t>
                      </a:r>
                      <a:r>
                        <a:rPr lang="ca-ES" sz="1050" dirty="0">
                          <a:effectLst/>
                        </a:rPr>
                        <a:t>* Estada a l’Empresa: equivalent a 4 hores lectives.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050" dirty="0">
                          <a:effectLst/>
                        </a:rPr>
                        <a:t>“Els instituts no impartiran matèries de modalitat i optatives que no arribin a un mínim de 10 alumnes matriculats”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 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</a:rPr>
                        <a:t>16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922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6049963"/>
            <a:ext cx="17875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9 Título"/>
          <p:cNvSpPr>
            <a:spLocks noGrp="1"/>
          </p:cNvSpPr>
          <p:nvPr>
            <p:ph type="ctrTitle" idx="4294967295"/>
          </p:nvPr>
        </p:nvSpPr>
        <p:spPr>
          <a:xfrm>
            <a:off x="1143000" y="285750"/>
            <a:ext cx="7715250" cy="839788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sz="4000" b="1" dirty="0">
                <a:solidFill>
                  <a:schemeClr val="bg1">
                    <a:lumMod val="95000"/>
                  </a:schemeClr>
                </a:solidFill>
              </a:rPr>
              <a:t>Distribució curricular a </a:t>
            </a:r>
            <a:r>
              <a:rPr lang="ca-ES" altLang="ca-ES" sz="4000" b="1" dirty="0" err="1">
                <a:solidFill>
                  <a:schemeClr val="bg1">
                    <a:lumMod val="95000"/>
                  </a:schemeClr>
                </a:solidFill>
              </a:rPr>
              <a:t>Batxibac</a:t>
            </a:r>
            <a:r>
              <a:rPr lang="ca-ES" altLang="ca-ES" sz="40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0243" name="8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40366"/>
              </p:ext>
            </p:extLst>
          </p:nvPr>
        </p:nvGraphicFramePr>
        <p:xfrm>
          <a:off x="999220" y="1196752"/>
          <a:ext cx="7386711" cy="46817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0350">
                  <a:extLst>
                    <a:ext uri="{9D8B030D-6E8A-4147-A177-3AD203B41FA5}"/>
                  </a:extLst>
                </a:gridCol>
                <a:gridCol w="1220201">
                  <a:extLst>
                    <a:ext uri="{9D8B030D-6E8A-4147-A177-3AD203B41FA5}"/>
                  </a:extLst>
                </a:gridCol>
                <a:gridCol w="1287618">
                  <a:extLst>
                    <a:ext uri="{9D8B030D-6E8A-4147-A177-3AD203B41FA5}"/>
                  </a:extLst>
                </a:gridCol>
                <a:gridCol w="1220201">
                  <a:extLst>
                    <a:ext uri="{9D8B030D-6E8A-4147-A177-3AD203B41FA5}"/>
                  </a:extLst>
                </a:gridCol>
                <a:gridCol w="1299094">
                  <a:extLst>
                    <a:ext uri="{9D8B030D-6E8A-4147-A177-3AD203B41FA5}"/>
                  </a:extLst>
                </a:gridCol>
                <a:gridCol w="1750453">
                  <a:extLst>
                    <a:ext uri="{9D8B030D-6E8A-4147-A177-3AD203B41FA5}"/>
                  </a:extLst>
                </a:gridCol>
                <a:gridCol w="288794">
                  <a:extLst>
                    <a:ext uri="{9D8B030D-6E8A-4147-A177-3AD203B41FA5}"/>
                  </a:extLst>
                </a:gridCol>
              </a:tblGrid>
              <a:tr h="24109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000" dirty="0">
                          <a:effectLst/>
                        </a:rPr>
                        <a:t>INSTITUT LLUÍS DOMÈNECH I MONTANER – Canet de Mar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109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000" dirty="0">
                          <a:effectLst/>
                        </a:rPr>
                        <a:t>CURRÍCULUM DE BATXILLERAT                    CURS</a:t>
                      </a:r>
                      <a:r>
                        <a:rPr lang="ca-ES" sz="1300" dirty="0">
                          <a:effectLst/>
                        </a:rPr>
                        <a:t> </a:t>
                      </a:r>
                      <a:r>
                        <a:rPr lang="ca-ES" sz="1200" dirty="0" smtClean="0">
                          <a:effectLst/>
                        </a:rPr>
                        <a:t>2017 </a:t>
                      </a:r>
                      <a:r>
                        <a:rPr lang="ca-ES" sz="1200" dirty="0">
                          <a:effectLst/>
                        </a:rPr>
                        <a:t>- </a:t>
                      </a:r>
                      <a:r>
                        <a:rPr lang="ca-ES" sz="1200" dirty="0" smtClean="0">
                          <a:effectLst/>
                        </a:rPr>
                        <a:t>2018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5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000" dirty="0">
                          <a:effectLst/>
                        </a:rPr>
                        <a:t>1r de Batxillerat - </a:t>
                      </a:r>
                      <a:r>
                        <a:rPr lang="ca-ES" sz="1000" dirty="0" err="1">
                          <a:effectLst/>
                        </a:rPr>
                        <a:t>Batxibac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30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rowSpan="8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COMUNES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vert="vert27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Llengua Catalana i Literatura  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2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Llengua Castellana i Literatura  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2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Llengua Estrangera Francès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3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Filosofia i Ciutadania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2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Ciències per al Món Contemporani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2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Educació Física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2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Tutoria Francès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1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14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338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200" dirty="0">
                          <a:effectLst/>
                        </a:rPr>
                        <a:t>Modalitat Ciències i Tecnologia</a:t>
                      </a:r>
                      <a:endParaRPr lang="ca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200" dirty="0">
                          <a:effectLst/>
                        </a:rPr>
                        <a:t>Mod. Humanitats i Ciències Socials</a:t>
                      </a:r>
                      <a:endParaRPr lang="ca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200" dirty="0">
                          <a:effectLst/>
                        </a:rPr>
                        <a:t>Modalitat Arts </a:t>
                      </a:r>
                      <a:endParaRPr lang="ca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80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Ciències Natur. i Salut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Cientificotècnica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Humanitats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Socials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Escèniques, Música i Dansa 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7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Matemàtiques  I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Matemàtiques  I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Llatí  I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Mates CCSS I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Història i fonaments d’Art 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377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Química I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Tecnologia  industrial I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Química I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Grec  I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Economia de l’Empresa  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Anàlisi  musical 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377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>
                          <a:effectLst/>
                        </a:rPr>
                        <a:t>Biologia I</a:t>
                      </a: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>
                          <a:effectLst/>
                        </a:rPr>
                        <a:t>Dibuix Tècnic I</a:t>
                      </a: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Literatura Castellana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Economia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>
                          <a:effectLst/>
                        </a:rPr>
                        <a:t>Biologia I</a:t>
                      </a: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Llenguatge i pràctica musical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Literatura Castellana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53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CTMA I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Física </a:t>
                      </a:r>
                      <a:r>
                        <a:rPr lang="ca-ES" sz="900" dirty="0" smtClean="0">
                          <a:effectLst/>
                        </a:rPr>
                        <a:t>I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Alemany</a:t>
                      </a:r>
                      <a:endParaRPr lang="ca-E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Fr(Lite2-Ha2)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CTMA 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>
                          <a:effectLst/>
                        </a:rPr>
                        <a:t>Física </a:t>
                      </a:r>
                      <a:r>
                        <a:rPr lang="ca-ES" sz="900" dirty="0" smtClean="0">
                          <a:effectLst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Alemany</a:t>
                      </a:r>
                      <a:endParaRPr lang="ca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Fr(Lite2-Ha2)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Literatura Universal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Història </a:t>
                      </a:r>
                      <a:r>
                        <a:rPr lang="ca-ES" sz="900" dirty="0" smtClean="0">
                          <a:effectLst/>
                        </a:rPr>
                        <a:t>Contemporània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Alemany</a:t>
                      </a:r>
                      <a:endParaRPr lang="ca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Fr(Lite2-Ha2)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Història Contemporània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Literatura </a:t>
                      </a:r>
                      <a:r>
                        <a:rPr lang="ca-ES" sz="900" dirty="0" smtClean="0">
                          <a:effectLst/>
                        </a:rPr>
                        <a:t>Universal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Alemany</a:t>
                      </a:r>
                      <a:endParaRPr lang="ca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Fr(Lite2-Ha2)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Literatura Universal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Història </a:t>
                      </a:r>
                      <a:r>
                        <a:rPr lang="ca-ES" sz="900" dirty="0" smtClean="0">
                          <a:effectLst/>
                        </a:rPr>
                        <a:t>Contemporània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Alemany</a:t>
                      </a:r>
                      <a:endParaRPr lang="ca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Fr(Lite2-Ha2)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Anatomia aplicada a la Dansa</a:t>
                      </a: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53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 Cal afegir una activitat en francès equivalent a 2 h lectives per l’alumnat de </a:t>
                      </a:r>
                      <a:r>
                        <a:rPr lang="ca-ES" sz="900" dirty="0" err="1" smtClean="0">
                          <a:effectLst/>
                        </a:rPr>
                        <a:t>Batxibac</a:t>
                      </a:r>
                      <a:r>
                        <a:rPr lang="ca-ES" sz="900" dirty="0" smtClean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“Els instituts no impartiran matèries de modalitat i optatives que no arribin a un mínim de 10 alumnes matriculats”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 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</a:rPr>
                        <a:t>16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024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6049963"/>
            <a:ext cx="17875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9 Título"/>
          <p:cNvSpPr>
            <a:spLocks noGrp="1"/>
          </p:cNvSpPr>
          <p:nvPr>
            <p:ph type="ctrTitle" idx="4294967295"/>
          </p:nvPr>
        </p:nvSpPr>
        <p:spPr>
          <a:xfrm>
            <a:off x="1143000" y="285750"/>
            <a:ext cx="7715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ca-ES" altLang="ca-ES" sz="3600" b="1" dirty="0">
                <a:solidFill>
                  <a:schemeClr val="bg1">
                    <a:lumMod val="95000"/>
                  </a:schemeClr>
                </a:solidFill>
              </a:rPr>
              <a:t>Distribució curricular a 2n Batxillerat</a:t>
            </a:r>
            <a:endParaRPr lang="ca-ES" altLang="ca-ES" sz="4000" b="1" dirty="0">
              <a:solidFill>
                <a:srgbClr val="FFFF00"/>
              </a:solidFill>
            </a:endParaRPr>
          </a:p>
        </p:txBody>
      </p:sp>
      <p:pic>
        <p:nvPicPr>
          <p:cNvPr id="11267" name="8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29202"/>
              </p:ext>
            </p:extLst>
          </p:nvPr>
        </p:nvGraphicFramePr>
        <p:xfrm>
          <a:off x="827584" y="1340768"/>
          <a:ext cx="7848872" cy="45259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0394">
                  <a:extLst>
                    <a:ext uri="{9D8B030D-6E8A-4147-A177-3AD203B41FA5}"/>
                  </a:extLst>
                </a:gridCol>
                <a:gridCol w="1296545">
                  <a:extLst>
                    <a:ext uri="{9D8B030D-6E8A-4147-A177-3AD203B41FA5}"/>
                  </a:extLst>
                </a:gridCol>
                <a:gridCol w="1368179">
                  <a:extLst>
                    <a:ext uri="{9D8B030D-6E8A-4147-A177-3AD203B41FA5}"/>
                  </a:extLst>
                </a:gridCol>
                <a:gridCol w="1541551">
                  <a:extLst>
                    <a:ext uri="{9D8B030D-6E8A-4147-A177-3AD203B41FA5}"/>
                  </a:extLst>
                </a:gridCol>
                <a:gridCol w="1502003">
                  <a:extLst>
                    <a:ext uri="{9D8B030D-6E8A-4147-A177-3AD203B41FA5}"/>
                  </a:extLst>
                </a:gridCol>
                <a:gridCol w="1493336">
                  <a:extLst>
                    <a:ext uri="{9D8B030D-6E8A-4147-A177-3AD203B41FA5}"/>
                  </a:extLst>
                </a:gridCol>
                <a:gridCol w="306864">
                  <a:extLst>
                    <a:ext uri="{9D8B030D-6E8A-4147-A177-3AD203B41FA5}"/>
                  </a:extLst>
                </a:gridCol>
              </a:tblGrid>
              <a:tr h="24109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000" dirty="0">
                          <a:effectLst/>
                        </a:rPr>
                        <a:t>INSTITUT LLUÍS DOMÈNECH I MONTANER – Canet de Mar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109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000" dirty="0">
                          <a:effectLst/>
                        </a:rPr>
                        <a:t>CURRÍCULUM DE BATXILLERAT                    CURS</a:t>
                      </a:r>
                      <a:r>
                        <a:rPr lang="ca-ES" sz="1300" dirty="0">
                          <a:effectLst/>
                        </a:rPr>
                        <a:t> </a:t>
                      </a:r>
                      <a:r>
                        <a:rPr lang="ca-ES" sz="1200" dirty="0" smtClean="0">
                          <a:effectLst/>
                        </a:rPr>
                        <a:t>2017 </a:t>
                      </a:r>
                      <a:r>
                        <a:rPr lang="ca-ES" sz="1200" dirty="0">
                          <a:effectLst/>
                        </a:rPr>
                        <a:t>- </a:t>
                      </a:r>
                      <a:r>
                        <a:rPr lang="ca-ES" sz="1200" dirty="0" smtClean="0">
                          <a:effectLst/>
                        </a:rPr>
                        <a:t>2018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5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000" dirty="0">
                          <a:effectLst/>
                        </a:rPr>
                        <a:t>2n de Batxillerat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30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rowSpan="8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COMUNES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vert="vert27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Llengua Catalana  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2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Llengua Castellana  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2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Llengua Estrangera (Anglès)  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3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Història de la Filosofia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</a:rPr>
                        <a:t>3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Història d’Espanya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Tutoria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Treball de Recerca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4723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14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338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200" dirty="0">
                          <a:effectLst/>
                        </a:rPr>
                        <a:t>Modalitat Ciències i Tecnologia</a:t>
                      </a:r>
                      <a:endParaRPr lang="ca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200" dirty="0">
                          <a:effectLst/>
                        </a:rPr>
                        <a:t>Mod. Humanitats i Ciències Socials</a:t>
                      </a:r>
                      <a:endParaRPr lang="ca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1200" dirty="0">
                          <a:effectLst/>
                        </a:rPr>
                        <a:t>Modalitat Arts </a:t>
                      </a:r>
                      <a:endParaRPr lang="ca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180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Ciències Natur. i Salut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Cientificotècnica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Humanitats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>
                          <a:effectLst/>
                        </a:rPr>
                        <a:t>Socials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Escèniques, Música i Dansa 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7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Matemàtiques  II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Matemàtiques  II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Llatí  II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Mates CCSS II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Arts </a:t>
                      </a:r>
                      <a:r>
                        <a:rPr lang="ca-ES" sz="900" dirty="0" smtClean="0">
                          <a:effectLst/>
                        </a:rPr>
                        <a:t>Escèniques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 smtClean="0">
                          <a:effectLst/>
                        </a:rPr>
                        <a:t>Anàlisi musical II</a:t>
                      </a:r>
                      <a:endParaRPr lang="ca-ES" sz="9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377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Química II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Tecnologia  industrial II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Química II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Història i fonaments d’Art II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Economia de l’Empresa  II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  <a:latin typeface="Times New Roman"/>
                          <a:ea typeface="Times New Roman"/>
                        </a:rPr>
                        <a:t>Història i fonaments d’Art II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noProof="0" dirty="0" smtClean="0">
                          <a:effectLst/>
                        </a:rPr>
                        <a:t>Història</a:t>
                      </a:r>
                      <a:r>
                        <a:rPr lang="ca-ES" sz="900" dirty="0" smtClean="0">
                          <a:effectLst/>
                        </a:rPr>
                        <a:t> i fonaments d’Art II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377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>
                          <a:effectLst/>
                        </a:rPr>
                        <a:t>Biologia II</a:t>
                      </a: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>
                          <a:effectLst/>
                        </a:rPr>
                        <a:t>Electrotècnia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>
                          <a:effectLst/>
                        </a:rPr>
                        <a:t>Dibuix Tècnic II</a:t>
                      </a: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Grec II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Geografia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Biologia II</a:t>
                      </a: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Cultura Audiovisual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4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53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CTMA </a:t>
                      </a:r>
                      <a:r>
                        <a:rPr lang="ca-ES" sz="900" dirty="0" smtClean="0">
                          <a:effectLst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 smtClean="0">
                          <a:effectLst/>
                        </a:rPr>
                        <a:t>Francès</a:t>
                      </a:r>
                      <a:endParaRPr lang="ca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Física II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>
                          <a:effectLst/>
                        </a:rPr>
                        <a:t>Física </a:t>
                      </a:r>
                      <a:r>
                        <a:rPr lang="ca-ES" sz="900" dirty="0" smtClean="0">
                          <a:effectLst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 smtClean="0">
                          <a:effectLst/>
                        </a:rPr>
                        <a:t>Francès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CTMA </a:t>
                      </a:r>
                      <a:r>
                        <a:rPr lang="ca-ES" sz="900" dirty="0">
                          <a:effectLst/>
                        </a:rPr>
                        <a:t>II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Literatura </a:t>
                      </a:r>
                      <a:r>
                        <a:rPr lang="ca-ES" sz="900" dirty="0" smtClean="0">
                          <a:effectLst/>
                        </a:rPr>
                        <a:t>Catalana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 smtClean="0">
                          <a:effectLst/>
                        </a:rPr>
                        <a:t>Francès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 </a:t>
                      </a:r>
                      <a:r>
                        <a:rPr lang="ca-ES" sz="900" dirty="0">
                          <a:effectLst/>
                        </a:rPr>
                        <a:t>Psicologia/Sociologia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it-IT" sz="900" dirty="0">
                          <a:effectLst/>
                        </a:rPr>
                        <a:t>Literatura </a:t>
                      </a:r>
                      <a:r>
                        <a:rPr lang="it-IT" sz="900" dirty="0" smtClean="0">
                          <a:effectLst/>
                        </a:rPr>
                        <a:t>Catalana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89720" algn="l"/>
                        </a:tabLst>
                        <a:defRPr/>
                      </a:pPr>
                      <a:r>
                        <a:rPr lang="ca-ES" sz="900" dirty="0" smtClean="0">
                          <a:effectLst/>
                        </a:rPr>
                        <a:t>Francès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it-IT" sz="900" dirty="0" smtClean="0">
                          <a:effectLst/>
                        </a:rPr>
                        <a:t>Psicologia/Sociologia</a:t>
                      </a:r>
                      <a:endParaRPr lang="it-IT" sz="900" dirty="0">
                        <a:effectLst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Literatura </a:t>
                      </a:r>
                      <a:r>
                        <a:rPr lang="ca-ES" sz="900" dirty="0" smtClean="0">
                          <a:effectLst/>
                        </a:rPr>
                        <a:t>Catalana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Francès</a:t>
                      </a:r>
                      <a:endParaRPr lang="ca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 smtClean="0">
                          <a:effectLst/>
                        </a:rPr>
                        <a:t>Ha de la música i de la dansa</a:t>
                      </a:r>
                      <a:endParaRPr lang="ca-ES" sz="900" dirty="0">
                        <a:effectLst/>
                      </a:endParaRPr>
                    </a:p>
                  </a:txBody>
                  <a:tcPr marL="49690" marR="496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</a:rPr>
                        <a:t>4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  <a:tr h="53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ca-E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900" dirty="0">
                          <a:effectLst/>
                        </a:rPr>
                        <a:t>“Els instituts no impartiran matèries de modalitat i optatives que no arribin a un mínim de 10 alumnes matriculats” 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89720" algn="l"/>
                        </a:tabLst>
                      </a:pPr>
                      <a:r>
                        <a:rPr lang="ca-ES" sz="800" dirty="0">
                          <a:effectLst/>
                        </a:rPr>
                        <a:t>16</a:t>
                      </a:r>
                      <a:endParaRPr lang="ca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0" marR="4969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126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6049963"/>
            <a:ext cx="17875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9 Título"/>
          <p:cNvSpPr>
            <a:spLocks noGrp="1"/>
          </p:cNvSpPr>
          <p:nvPr>
            <p:ph type="ctrTitle" idx="4294967295"/>
          </p:nvPr>
        </p:nvSpPr>
        <p:spPr>
          <a:xfrm>
            <a:off x="714375" y="285750"/>
            <a:ext cx="8429625" cy="644525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ca-ES" sz="3200" b="1" dirty="0">
                <a:solidFill>
                  <a:schemeClr val="bg1">
                    <a:lumMod val="95000"/>
                  </a:schemeClr>
                </a:solidFill>
              </a:rPr>
              <a:t>CFGM (DUAL) de </a:t>
            </a:r>
            <a:r>
              <a:rPr lang="es-ES" altLang="ca-ES" sz="3200" b="1" dirty="0" smtClean="0">
                <a:solidFill>
                  <a:schemeClr val="bg1">
                    <a:lumMod val="95000"/>
                  </a:schemeClr>
                </a:solidFill>
              </a:rPr>
              <a:t>CONFECCIÓ </a:t>
            </a:r>
            <a:r>
              <a:rPr lang="es-ES" altLang="ca-ES" sz="3200" b="1" dirty="0">
                <a:solidFill>
                  <a:schemeClr val="bg1">
                    <a:lumMod val="95000"/>
                  </a:schemeClr>
                </a:solidFill>
              </a:rPr>
              <a:t>i MODA</a:t>
            </a:r>
            <a:endParaRPr lang="ca-ES" altLang="ca-E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31763" y="962025"/>
            <a:ext cx="872013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800" b="1" dirty="0">
                <a:solidFill>
                  <a:schemeClr val="bg1"/>
                </a:solidFill>
              </a:rPr>
              <a:t>Duració: dos cursos, 1r i 2n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800" b="1" dirty="0">
                <a:solidFill>
                  <a:schemeClr val="bg1"/>
                </a:solidFill>
              </a:rPr>
              <a:t>Programa on col·laboren: la Generalitat, la Diputació de Barcelona (Escola de Teixits de Punt), l’Ajuntament de Canet de Mar, la fundació Centre de Tecnologia Empresarial de Mataró i el Maresme (CETEMMSA) i la patronal Associació d’Empresaris de Gèneres de Punt de Mataró i comarca (ASEGEMA).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ca-ES" altLang="ca-ES" sz="1800" b="1" dirty="0">
                <a:solidFill>
                  <a:schemeClr val="bg1"/>
                </a:solidFill>
              </a:rPr>
              <a:t>La formació consisteix a confeccionar, tant a mida com industrialment, peces, complements i altres articles en tèxtil i pell, així com la preparació i conducció dels equips industrials necessaris per a l’obtenció de productes tèxtils. </a:t>
            </a:r>
          </a:p>
        </p:txBody>
      </p:sp>
      <p:pic>
        <p:nvPicPr>
          <p:cNvPr id="12292" name="11 Imagen" descr="iescolor_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35" y="3503007"/>
            <a:ext cx="3588395" cy="26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099175" cy="273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213475"/>
            <a:ext cx="13604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" grpId="0"/>
      <p:bldP spid="11" grpId="1"/>
    </p:bldLst>
  </p:timing>
</p:sld>
</file>

<file path=ppt/theme/theme1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e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1313</Words>
  <Application>Microsoft Office PowerPoint</Application>
  <PresentationFormat>Presentació en pantalla (4:3)</PresentationFormat>
  <Paragraphs>462</Paragraphs>
  <Slides>12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Palatino</vt:lpstr>
      <vt:lpstr>Times New Roman</vt:lpstr>
      <vt:lpstr>Tema de Office</vt:lpstr>
      <vt:lpstr>Portes Obertes Diumenge 18 de març d’10:30h a 14h Institut Lluís Domènech i Montaner</vt:lpstr>
      <vt:lpstr>Els futurs ciutadans</vt:lpstr>
      <vt:lpstr>Francesc Cambó, 2 08360 Canet de Mar http://iescanet.cat Tel. 937 954 763 iescanet@xtec.cat</vt:lpstr>
      <vt:lpstr>SERVEIS EDUCATIUS</vt:lpstr>
      <vt:lpstr>Distribució curricular a ESO  </vt:lpstr>
      <vt:lpstr>Distribució curricular a 1r Batxillerat</vt:lpstr>
      <vt:lpstr>Distribució curricular a Batxibac </vt:lpstr>
      <vt:lpstr>Distribució curricular a 2n Batxillerat</vt:lpstr>
      <vt:lpstr>CFGM (DUAL) de CONFECCIÓ i MODA</vt:lpstr>
      <vt:lpstr>CFGS (DUAL) de PATRONATGE i MODA</vt:lpstr>
      <vt:lpstr> NOVES TECNOLOGIES </vt:lpstr>
      <vt:lpstr> Moltes gràcies</vt:lpstr>
    </vt:vector>
  </TitlesOfParts>
  <Company>Gencat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de Canet</dc:title>
  <dc:creator>Alo</dc:creator>
  <cp:lastModifiedBy>Jordi Masachs Castell</cp:lastModifiedBy>
  <cp:revision>128</cp:revision>
  <dcterms:created xsi:type="dcterms:W3CDTF">2009-01-12T23:30:55Z</dcterms:created>
  <dcterms:modified xsi:type="dcterms:W3CDTF">2018-03-13T08:15:46Z</dcterms:modified>
</cp:coreProperties>
</file>