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727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6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62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16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8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35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91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25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18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24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188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63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53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5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canetescenic.wordpress.com/" TargetMode="External"/><Relationship Id="rId4" Type="http://schemas.openxmlformats.org/officeDocument/2006/relationships/hyperlink" Target="http://www.iescanet.c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 idx="4294967295"/>
          </p:nvPr>
        </p:nvSpPr>
        <p:spPr>
          <a:xfrm>
            <a:off x="-6350" y="4554537"/>
            <a:ext cx="9091612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800"/>
              <a:buFont typeface="Calibri"/>
              <a:buNone/>
            </a:pPr>
            <a:r>
              <a:rPr lang="es-ES" sz="4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Jornada de Portes Obertes</a:t>
            </a:r>
            <a:br>
              <a:rPr lang="es-ES" sz="4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6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Diumenge 18 de març </a:t>
            </a:r>
            <a:r>
              <a:rPr lang="es-ES" sz="3600">
                <a:solidFill>
                  <a:srgbClr val="F2F2F2"/>
                </a:solidFill>
              </a:rPr>
              <a:t>12:30h- Aula de Música</a:t>
            </a:r>
            <a:r>
              <a:rPr lang="es-ES" sz="4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4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800" b="0" i="0" u="none" strike="noStrike" cap="none">
                <a:solidFill>
                  <a:srgbClr val="8E0000"/>
                </a:solidFill>
                <a:latin typeface="Calibri"/>
                <a:ea typeface="Calibri"/>
                <a:cs typeface="Calibri"/>
                <a:sym typeface="Calibri"/>
              </a:rPr>
              <a:t>Institut Lluís Domènech i Montaner</a:t>
            </a:r>
            <a:endParaRPr/>
          </a:p>
        </p:txBody>
      </p:sp>
      <p:pic>
        <p:nvPicPr>
          <p:cNvPr id="89" name="Shape 89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3375025"/>
            <a:ext cx="1077912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3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1852612" y="476250"/>
            <a:ext cx="5486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s-ES"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endParaRPr sz="4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s-ES"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ARTS ESCÈNIQUES</a:t>
            </a:r>
            <a:endParaRPr sz="4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3375025"/>
            <a:ext cx="1077912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 idx="4294967295"/>
          </p:nvPr>
        </p:nvSpPr>
        <p:spPr>
          <a:xfrm>
            <a:off x="714450" y="36513"/>
            <a:ext cx="7715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s-ES" sz="4000" b="1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CULTURA AUDIOVISUAL</a:t>
            </a:r>
            <a:endParaRPr u="sng">
              <a:solidFill>
                <a:srgbClr val="FFFF00"/>
              </a:solidFill>
            </a:endParaRPr>
          </a:p>
        </p:txBody>
      </p:sp>
      <p:pic>
        <p:nvPicPr>
          <p:cNvPr id="183" name="Shape 183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4512" y="247662"/>
            <a:ext cx="8636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675900" y="1772200"/>
            <a:ext cx="2580000" cy="1326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6AA84F"/>
                </a:solidFill>
              </a:rPr>
              <a:t>GRAMÀTICA I SINTAXI DE LA IMATGE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3717500" y="1145750"/>
            <a:ext cx="2852100" cy="142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6AA84F"/>
                </a:solidFill>
              </a:rPr>
              <a:t>FOTOGRAFIA: TÈCNICA I HISTÒRIA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80225" y="5172525"/>
            <a:ext cx="5596800" cy="135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6AA84F"/>
                </a:solidFill>
              </a:rPr>
              <a:t>LLENGUATGE TELEVISIU</a:t>
            </a:r>
            <a:endParaRPr sz="2000" b="1">
              <a:solidFill>
                <a:srgbClr val="6AA84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6AA84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6AA84F"/>
                </a:solidFill>
              </a:rPr>
              <a:t>PUBLICITAT</a:t>
            </a:r>
            <a:endParaRPr sz="2000" b="1">
              <a:solidFill>
                <a:srgbClr val="6AA84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604150" y="2994663"/>
            <a:ext cx="6445800" cy="2027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6AA84F"/>
                </a:solidFill>
              </a:rPr>
              <a:t>CINEMA: HISTÒRIA I RECURSOS EXPRESSIUS</a:t>
            </a:r>
            <a:endParaRPr sz="2000" b="1">
              <a:solidFill>
                <a:srgbClr val="6AA84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AA84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6AA84F"/>
                </a:solidFill>
              </a:rPr>
              <a:t>PRODUCCIÓ AUDIOVISUAL: TEORIA I PRÀCTICA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8600" y="5172513"/>
            <a:ext cx="2088955" cy="153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251500"/>
            <a:ext cx="2299350" cy="1722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1916112"/>
            <a:ext cx="4608512" cy="480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ctrTitle" idx="4294967295"/>
          </p:nvPr>
        </p:nvSpPr>
        <p:spPr>
          <a:xfrm>
            <a:off x="1785937" y="357187"/>
            <a:ext cx="19288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s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Francesc Cambó, 2</a:t>
            </a:r>
            <a:br>
              <a:rPr lang="es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08360 Canet de Mar</a:t>
            </a:r>
            <a: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http://iescanet.cat</a:t>
            </a:r>
            <a:br>
              <a:rPr lang="es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 937 954 763</a:t>
            </a:r>
            <a:br>
              <a:rPr lang="es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iescanet@xtec.cat</a:t>
            </a:r>
            <a:endParaRPr/>
          </a:p>
        </p:txBody>
      </p:sp>
      <p:pic>
        <p:nvPicPr>
          <p:cNvPr id="197" name="Shape 197" descr="iescolor_min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7" y="500062"/>
            <a:ext cx="965200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1403350" y="3716337"/>
            <a:ext cx="431800" cy="433387"/>
          </a:xfrm>
          <a:prstGeom prst="ellipse">
            <a:avLst/>
          </a:prstGeom>
          <a:noFill/>
          <a:ln w="25400" cap="flat" cmpd="sng">
            <a:solidFill>
              <a:srgbClr val="3B73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1650" y="1473200"/>
            <a:ext cx="4552950" cy="485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Shape 200"/>
          <p:cNvCxnSpPr/>
          <p:nvPr/>
        </p:nvCxnSpPr>
        <p:spPr>
          <a:xfrm rot="10800000" flipH="1">
            <a:off x="1835150" y="3857625"/>
            <a:ext cx="3665537" cy="88900"/>
          </a:xfrm>
          <a:prstGeom prst="straightConnector1">
            <a:avLst/>
          </a:prstGeom>
          <a:noFill/>
          <a:ln w="28575" cap="flat" cmpd="sng">
            <a:solidFill>
              <a:srgbClr val="519D35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201" name="Shape 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1012" y="500062"/>
            <a:ext cx="863600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500062"/>
            <a:ext cx="965200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1403350" y="3716337"/>
            <a:ext cx="431700" cy="433500"/>
          </a:xfrm>
          <a:prstGeom prst="ellipse">
            <a:avLst/>
          </a:prstGeom>
          <a:noFill/>
          <a:ln w="25400" cap="flat" cmpd="sng">
            <a:solidFill>
              <a:srgbClr val="3B73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1012" y="500062"/>
            <a:ext cx="86360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9225" y="1373187"/>
            <a:ext cx="63055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7450" y="3030537"/>
            <a:ext cx="4840917" cy="367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ctrTitle" idx="4294967295"/>
          </p:nvPr>
        </p:nvSpPr>
        <p:spPr>
          <a:xfrm>
            <a:off x="605700" y="1163700"/>
            <a:ext cx="84297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s-ES" sz="44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s-ES" b="1">
                <a:solidFill>
                  <a:srgbClr val="F2F2F2"/>
                </a:solidFill>
              </a:rPr>
              <a:t>OLTES GRÀCIES</a:t>
            </a:r>
            <a:endParaRPr/>
          </a:p>
        </p:txBody>
      </p:sp>
      <p:pic>
        <p:nvPicPr>
          <p:cNvPr id="216" name="Shape 216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16025" y="2828100"/>
            <a:ext cx="8628000" cy="1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</a:pPr>
            <a:r>
              <a:rPr lang="es-ES" sz="36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Adreça web del Centre: </a:t>
            </a:r>
            <a:endParaRPr sz="3600" b="1" i="1" u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</a:pPr>
            <a:endParaRPr sz="3600" b="1" i="1">
              <a:solidFill>
                <a:srgbClr val="F2F2F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</a:pPr>
            <a:r>
              <a:rPr lang="es-ES" sz="3600" b="1" i="1" u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600" b="1" i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www.iescanet.cat</a:t>
            </a:r>
            <a:endParaRPr sz="3600" b="1" i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</a:pPr>
            <a:endParaRPr sz="3600" b="1" i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Arial"/>
              <a:buNone/>
            </a:pPr>
            <a:r>
              <a:rPr lang="es-ES" sz="3600" b="1" i="1" u="sng">
                <a:solidFill>
                  <a:srgbClr val="FFFFFF"/>
                </a:solidFill>
                <a:hlinkClick r:id="rId5"/>
              </a:rPr>
              <a:t>https://canetescenic.wordpress.com</a:t>
            </a:r>
            <a:endParaRPr sz="3600" b="1" i="1">
              <a:solidFill>
                <a:srgbClr val="FFFFFF"/>
              </a:solidFill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7787" y="247662"/>
            <a:ext cx="863600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772300" y="947962"/>
            <a:ext cx="81360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355600" algn="just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○"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Destinat als estudiants de música, dansa i teatre.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○"/>
            </a:pPr>
            <a:r>
              <a:rPr lang="es-E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Assolir la formació integral dels joves: educativa i formativa.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○"/>
            </a:pPr>
            <a:r>
              <a:rPr lang="es-E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Aconseguir la inserció efectiva de l'alumnat a la societat, la universitat i al món </a:t>
            </a: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artístic</a:t>
            </a:r>
            <a:r>
              <a:rPr lang="es-E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amb les millors opcions per competir-hi amb èxit. </a:t>
            </a:r>
            <a:endParaRPr sz="2000"/>
          </a:p>
        </p:txBody>
      </p:sp>
      <p:pic>
        <p:nvPicPr>
          <p:cNvPr id="98" name="Shape 98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2150" y="3864525"/>
            <a:ext cx="3606149" cy="28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75" y="2992875"/>
            <a:ext cx="4752974" cy="28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6562" y="227225"/>
            <a:ext cx="8636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ctrTitle" idx="4294967295"/>
          </p:nvPr>
        </p:nvSpPr>
        <p:spPr>
          <a:xfrm>
            <a:off x="2173301" y="96175"/>
            <a:ext cx="53340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s-ES" sz="3600" b="1" u="sng">
                <a:solidFill>
                  <a:srgbClr val="F2F2F2"/>
                </a:solidFill>
              </a:rPr>
              <a:t>Batxillerat Arts Escèniques</a:t>
            </a:r>
            <a:endParaRPr sz="36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 idx="4294967295"/>
          </p:nvPr>
        </p:nvSpPr>
        <p:spPr>
          <a:xfrm>
            <a:off x="2173288" y="96175"/>
            <a:ext cx="47973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</a:pPr>
            <a:r>
              <a:rPr lang="es-ES" sz="3600" b="1" i="0" u="sng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ES" sz="3600" b="1" u="sng">
                <a:solidFill>
                  <a:srgbClr val="F2F2F2"/>
                </a:solidFill>
              </a:rPr>
              <a:t>erveis educatius</a:t>
            </a:r>
            <a:endParaRPr sz="3600" u="sng"/>
          </a:p>
        </p:txBody>
      </p:sp>
      <p:pic>
        <p:nvPicPr>
          <p:cNvPr id="108" name="Shape 108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4962" y="3759012"/>
            <a:ext cx="2239962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4962" y="1515075"/>
            <a:ext cx="3217862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5762" y="247662"/>
            <a:ext cx="8636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787150" y="1103300"/>
            <a:ext cx="1820400" cy="134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Tutoria i atenció individualitzada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Grups reduits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266650" y="1080650"/>
            <a:ext cx="1879200" cy="138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Plans de reforç i atenció a l’alumnat amb necessitats educatives especials.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682525" y="3131250"/>
            <a:ext cx="2754900" cy="123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Control informatitzat de I’assistència de I’alumnat, amb comunicació immediata d’incidències als pares via mail.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265700" y="5264050"/>
            <a:ext cx="1987500" cy="94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Espai Escènic i Aula de Música.</a:t>
            </a:r>
            <a:endParaRPr b="1">
              <a:solidFill>
                <a:srgbClr val="38761D"/>
              </a:solidFill>
            </a:endParaRPr>
          </a:p>
        </p:txBody>
      </p:sp>
      <p:cxnSp>
        <p:nvCxnSpPr>
          <p:cNvPr id="116" name="Shape 116"/>
          <p:cNvCxnSpPr>
            <a:stCxn id="112" idx="3"/>
            <a:endCxn id="113" idx="1"/>
          </p:cNvCxnSpPr>
          <p:nvPr/>
        </p:nvCxnSpPr>
        <p:spPr>
          <a:xfrm>
            <a:off x="2607550" y="1774250"/>
            <a:ext cx="6591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Shape 117"/>
          <p:cNvCxnSpPr/>
          <p:nvPr/>
        </p:nvCxnSpPr>
        <p:spPr>
          <a:xfrm>
            <a:off x="2007225" y="2469675"/>
            <a:ext cx="619800" cy="6591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Shape 118"/>
          <p:cNvCxnSpPr/>
          <p:nvPr/>
        </p:nvCxnSpPr>
        <p:spPr>
          <a:xfrm flipH="1">
            <a:off x="3493050" y="2489350"/>
            <a:ext cx="472200" cy="6003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Shape 119"/>
          <p:cNvSpPr/>
          <p:nvPr/>
        </p:nvSpPr>
        <p:spPr>
          <a:xfrm>
            <a:off x="3965300" y="4948450"/>
            <a:ext cx="2142900" cy="157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Tallers (Quota anual) 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Coral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Refoç Musical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Conveni Comendiants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lvl="0" indent="-180975" algn="just" rtl="0"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Calibri"/>
              <a:buChar char="•"/>
            </a:pPr>
            <a:r>
              <a:rPr lang="es-ES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Petit Odeon</a:t>
            </a: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Shape 120"/>
          <p:cNvCxnSpPr>
            <a:stCxn id="115" idx="3"/>
            <a:endCxn id="119" idx="1"/>
          </p:cNvCxnSpPr>
          <p:nvPr/>
        </p:nvCxnSpPr>
        <p:spPr>
          <a:xfrm>
            <a:off x="2253200" y="5736400"/>
            <a:ext cx="1712100" cy="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 idx="4294967295"/>
          </p:nvPr>
        </p:nvSpPr>
        <p:spPr>
          <a:xfrm>
            <a:off x="633500" y="285750"/>
            <a:ext cx="77280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Calibri"/>
              <a:buNone/>
            </a:pPr>
            <a:r>
              <a:rPr lang="es-ES" sz="3600" b="1" i="0" u="sng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Distribució curricular a 1r Batxillerat</a:t>
            </a:r>
            <a:endParaRPr u="sng"/>
          </a:p>
        </p:txBody>
      </p:sp>
      <p:pic>
        <p:nvPicPr>
          <p:cNvPr id="126" name="Shape 126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800" y="1568150"/>
            <a:ext cx="8058399" cy="50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0587" y="247662"/>
            <a:ext cx="863600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 idx="4294967295"/>
          </p:nvPr>
        </p:nvSpPr>
        <p:spPr>
          <a:xfrm>
            <a:off x="714450" y="192063"/>
            <a:ext cx="7715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Calibri"/>
              <a:buNone/>
            </a:pPr>
            <a:r>
              <a:rPr lang="es-ES" sz="3600" b="1" i="0" u="sng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Distribució curricular a 2n Batxillerat</a:t>
            </a:r>
            <a:endParaRPr u="sng"/>
          </a:p>
        </p:txBody>
      </p:sp>
      <p:pic>
        <p:nvPicPr>
          <p:cNvPr id="134" name="Shape 134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25" y="1335075"/>
            <a:ext cx="8373251" cy="51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0887" y="247662"/>
            <a:ext cx="863600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 idx="4294967295"/>
          </p:nvPr>
        </p:nvSpPr>
        <p:spPr>
          <a:xfrm>
            <a:off x="778350" y="36513"/>
            <a:ext cx="7715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s-ES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endParaRPr u="sng"/>
          </a:p>
        </p:txBody>
      </p:sp>
      <p:pic>
        <p:nvPicPr>
          <p:cNvPr id="142" name="Shape 142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4512" y="247650"/>
            <a:ext cx="8636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593475" y="1368250"/>
            <a:ext cx="7632900" cy="2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</a:rPr>
              <a:t>-PRÀCTICA INSTRUMENTAL I VOCAL.</a:t>
            </a:r>
            <a:endParaRPr sz="1800" b="1">
              <a:solidFill>
                <a:schemeClr val="lt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</a:rPr>
              <a:t>-PARTICIPACIÓ EN ACTES PÚBLICS I CULTURALS.</a:t>
            </a:r>
            <a:endParaRPr sz="1800"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</a:rPr>
              <a:t>-APROFUNDIMENT EN EL LLENGUATGE I ANÀLISI MUSICAL.</a:t>
            </a:r>
            <a:endParaRPr sz="1800" b="1">
              <a:solidFill>
                <a:schemeClr val="lt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</a:rPr>
              <a:t>-ASSESSORAMENT EN L’ITINERARI FORMATIU.</a:t>
            </a:r>
            <a:endParaRPr sz="1800"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</a:rPr>
              <a:t>-CONTINGUTS MUSICALS MÍNIMS </a:t>
            </a:r>
            <a:endParaRPr sz="1800"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375" y="4273775"/>
            <a:ext cx="3470401" cy="195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7501" y="3581050"/>
            <a:ext cx="4230603" cy="23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 idx="4294967295"/>
          </p:nvPr>
        </p:nvSpPr>
        <p:spPr>
          <a:xfrm>
            <a:off x="714450" y="36500"/>
            <a:ext cx="7715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s-ES" b="1" i="1" u="sng">
                <a:solidFill>
                  <a:srgbClr val="FFFF00"/>
                </a:solidFill>
              </a:rPr>
              <a:t>Continguts Musicals Mínims</a:t>
            </a:r>
            <a:endParaRPr i="1" u="sng"/>
          </a:p>
        </p:txBody>
      </p:sp>
      <p:pic>
        <p:nvPicPr>
          <p:cNvPr id="152" name="Shape 152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4512" y="247650"/>
            <a:ext cx="8636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57300" y="1368250"/>
            <a:ext cx="8500800" cy="5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</a:rPr>
              <a:t>-Aquest és un llistat de continguts bàsics que han d’estar clars en començar el curs: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Lectura àgil de notes en clau de Sol en tots els registres (línies addicionals)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Lectura bàsica de notes en clau de Fa en 4ª línia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Figures musicals i silencis. Grups de figures més rellevants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Signes de prolongació: puntet, lligadura i calderó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Compassos simples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Indicacions bàsiques de tempo o moviment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Indicacions bàsiques d’intensitat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Alteracions: concepte i aplicació. Alteracions pròpies de la tonalitat i alteracions accidentals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Posició de les notes en el teclat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Concepte de to i semitò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Concepte d’escala major i menor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Concepte de tonalitat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Concepte de tonalitats relatives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800" b="1">
                <a:solidFill>
                  <a:schemeClr val="lt1"/>
                </a:solidFill>
              </a:rPr>
              <a:t>Armadures i tonalitats</a:t>
            </a:r>
            <a:endParaRPr sz="1800"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1165925" y="128313"/>
            <a:ext cx="7174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s-ES" b="1">
                <a:solidFill>
                  <a:srgbClr val="FFFF00"/>
                </a:solidFill>
              </a:rPr>
              <a:t>                  </a:t>
            </a:r>
            <a:r>
              <a:rPr lang="es-ES" b="1" u="sng">
                <a:solidFill>
                  <a:srgbClr val="FFFF00"/>
                </a:solidFill>
              </a:rPr>
              <a:t>DANSA</a:t>
            </a:r>
            <a:endParaRPr b="1" u="sng">
              <a:solidFill>
                <a:srgbClr val="FFFF00"/>
              </a:solidFill>
            </a:endParaRPr>
          </a:p>
        </p:txBody>
      </p:sp>
      <p:pic>
        <p:nvPicPr>
          <p:cNvPr id="160" name="Shape 160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62" y="107075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00" y="3763952"/>
            <a:ext cx="3922180" cy="2941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64500" y="851600"/>
            <a:ext cx="8693400" cy="2733900"/>
          </a:xfrm>
          <a:prstGeom prst="rect">
            <a:avLst/>
          </a:prstGeom>
          <a:noFill/>
          <a:ln w="9525" cap="flat" cmpd="sng">
            <a:solidFill>
              <a:srgbClr val="3F76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Char char="★"/>
            </a:pPr>
            <a:r>
              <a:rPr lang="es-ES" sz="1800" b="1">
                <a:solidFill>
                  <a:srgbClr val="FFE599"/>
                </a:solidFill>
              </a:rPr>
              <a:t>ANATOMIA APLICADA</a:t>
            </a:r>
            <a:r>
              <a:rPr lang="es-ES" sz="1800">
                <a:solidFill>
                  <a:srgbClr val="FFE599"/>
                </a:solidFill>
              </a:rPr>
              <a:t> </a:t>
            </a:r>
            <a:r>
              <a:rPr lang="es-ES">
                <a:solidFill>
                  <a:srgbClr val="FFE599"/>
                </a:solidFill>
              </a:rPr>
              <a:t> </a:t>
            </a:r>
            <a:r>
              <a:rPr lang="es-ES">
                <a:solidFill>
                  <a:srgbClr val="F1F1F1"/>
                </a:solidFill>
              </a:rPr>
              <a:t>              </a:t>
            </a:r>
            <a:r>
              <a:rPr lang="es-ES" b="1">
                <a:solidFill>
                  <a:srgbClr val="F1F1F1"/>
                </a:solidFill>
              </a:rPr>
              <a:t> </a:t>
            </a:r>
            <a:r>
              <a:rPr lang="es-ES" sz="1800" b="1" i="1">
                <a:solidFill>
                  <a:srgbClr val="F1F1F1"/>
                </a:solidFill>
              </a:rPr>
              <a:t>PRÀCTICA</a:t>
            </a:r>
            <a:r>
              <a:rPr lang="es-ES" sz="1800">
                <a:solidFill>
                  <a:srgbClr val="F1F1F1"/>
                </a:solidFill>
              </a:rPr>
              <a:t>:  -  TÈCNICA</a:t>
            </a:r>
            <a:endParaRPr sz="1800">
              <a:solidFill>
                <a:srgbClr val="F1F1F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1F1F1"/>
                </a:solidFill>
              </a:rPr>
              <a:t>        (1r batxillerat)                                                   -  EXPERIMENTACIÓ</a:t>
            </a:r>
            <a:endParaRPr sz="1800">
              <a:solidFill>
                <a:srgbClr val="F1F1F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1F1F1"/>
                </a:solidFill>
              </a:rPr>
              <a:t>                                                                                 -  CREACIÓ          </a:t>
            </a:r>
            <a:endParaRPr sz="1800">
              <a:solidFill>
                <a:srgbClr val="F1F1F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Char char="★"/>
            </a:pPr>
            <a:r>
              <a:rPr lang="es-ES" sz="1800" b="1">
                <a:solidFill>
                  <a:srgbClr val="F4CCCC"/>
                </a:solidFill>
              </a:rPr>
              <a:t>HISTÒRIA DE LA DANSA</a:t>
            </a:r>
            <a:r>
              <a:rPr lang="es-ES">
                <a:solidFill>
                  <a:srgbClr val="F1F1F1"/>
                </a:solidFill>
              </a:rPr>
              <a:t> </a:t>
            </a:r>
            <a:endParaRPr>
              <a:solidFill>
                <a:srgbClr val="F1F1F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>
                <a:solidFill>
                  <a:srgbClr val="F1F1F1"/>
                </a:solidFill>
              </a:rPr>
              <a:t>                                                           </a:t>
            </a:r>
            <a:r>
              <a:rPr lang="es-ES" sz="1800" b="1" i="1">
                <a:solidFill>
                  <a:srgbClr val="F1F1F1"/>
                </a:solidFill>
              </a:rPr>
              <a:t>TEORIA</a:t>
            </a:r>
            <a:r>
              <a:rPr lang="es-ES" sz="1800">
                <a:solidFill>
                  <a:srgbClr val="F1F1F1"/>
                </a:solidFill>
              </a:rPr>
              <a:t>:       -  CONEIXEMENTS</a:t>
            </a:r>
            <a:endParaRPr sz="1800">
              <a:solidFill>
                <a:srgbClr val="F1F1F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1F1F1"/>
                </a:solidFill>
              </a:rPr>
              <a:t>       (2n batxillerat)                                                   -  ANÀLISI</a:t>
            </a:r>
            <a:endParaRPr sz="1800">
              <a:solidFill>
                <a:srgbClr val="F1F1F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1F1F1"/>
                </a:solidFill>
              </a:rPr>
              <a:t>                                                                                 -  REFLEXIÓ</a:t>
            </a:r>
            <a:endParaRPr sz="1800" i="1">
              <a:solidFill>
                <a:srgbClr val="F1F1F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1F1F1"/>
                </a:solidFill>
              </a:rPr>
              <a:t>      </a:t>
            </a:r>
            <a:r>
              <a:rPr lang="es-ES" sz="1800">
                <a:solidFill>
                  <a:srgbClr val="F1F1F1"/>
                </a:solidFill>
              </a:rPr>
              <a:t>                                                    </a:t>
            </a:r>
            <a:endParaRPr sz="1800">
              <a:solidFill>
                <a:srgbClr val="F1F1F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1F1F1"/>
                </a:solidFill>
              </a:rPr>
              <a:t>                                                    </a:t>
            </a:r>
            <a:endParaRPr>
              <a:solidFill>
                <a:srgbClr val="F1F1F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F1F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1F1F1"/>
                </a:solidFill>
              </a:rPr>
              <a:t> </a:t>
            </a:r>
            <a:endParaRPr sz="1800">
              <a:solidFill>
                <a:srgbClr val="F1F1F1"/>
              </a:solidFill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925" y="3676512"/>
            <a:ext cx="4674851" cy="311655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3618850" y="930275"/>
            <a:ext cx="139200" cy="24429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B5FA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2187" y="129600"/>
            <a:ext cx="863600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62B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 idx="4294967295"/>
          </p:nvPr>
        </p:nvSpPr>
        <p:spPr>
          <a:xfrm>
            <a:off x="2419801" y="105375"/>
            <a:ext cx="430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s-ES" sz="4000" b="1" u="sng">
                <a:solidFill>
                  <a:srgbClr val="FFFF00"/>
                </a:solidFill>
              </a:rPr>
              <a:t>ARTS ESCÈNIQUES</a:t>
            </a:r>
            <a:endParaRPr u="sng"/>
          </a:p>
        </p:txBody>
      </p:sp>
      <p:pic>
        <p:nvPicPr>
          <p:cNvPr id="171" name="Shape 171" descr="iescolor_min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285750"/>
            <a:ext cx="6445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7212" y="247662"/>
            <a:ext cx="86360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475" y="1225275"/>
            <a:ext cx="4304525" cy="267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26050" y="1125525"/>
            <a:ext cx="2626800" cy="26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xercicis</a:t>
            </a:r>
            <a:r>
              <a:rPr lang="es-E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teatrals</a:t>
            </a:r>
            <a:r>
              <a:rPr lang="es-E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/>
          </a:p>
          <a:p>
            <a:pPr marL="0" marR="0" lvl="0" indent="-38100" algn="just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Improvisació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Concentració</a:t>
            </a:r>
            <a:endParaRPr sz="2400" dirty="0">
              <a:solidFill>
                <a:schemeClr val="dk1"/>
              </a:solidFill>
            </a:endParaRPr>
          </a:p>
          <a:p>
            <a:pPr marL="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Gestualitat</a:t>
            </a:r>
            <a:endParaRPr sz="2400" dirty="0">
              <a:solidFill>
                <a:schemeClr val="dk1"/>
              </a:solidFill>
            </a:endParaRPr>
          </a:p>
          <a:p>
            <a:pPr marL="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Expressió</a:t>
            </a:r>
            <a:endParaRPr sz="2400" dirty="0">
              <a:solidFill>
                <a:schemeClr val="dk1"/>
              </a:solidFill>
            </a:endParaRPr>
          </a:p>
          <a:p>
            <a:pPr marL="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Declamació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" y="4470002"/>
            <a:ext cx="3073602" cy="23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52862" y="1248387"/>
            <a:ext cx="3405726" cy="322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5325763" y="4373400"/>
            <a:ext cx="3698100" cy="25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Treball</a:t>
            </a:r>
            <a:r>
              <a:rPr lang="es-E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textos </a:t>
            </a:r>
            <a:r>
              <a:rPr lang="es-E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teatrals</a:t>
            </a:r>
            <a:r>
              <a:rPr lang="es-E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</a:endParaRPr>
          </a:p>
          <a:p>
            <a:pPr marL="0" lvl="0" indent="-38100" algn="just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Interpretació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Caracterització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Moviment</a:t>
            </a:r>
            <a:r>
              <a:rPr lang="es-E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escènic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Presentació en pantalla (4:3)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Jornada de Portes Obertes Diumenge 18 de març 12:30h- Aula de Música Institut Lluís Domènech i Montaner</vt:lpstr>
      <vt:lpstr>Batxillerat Arts Escèniques</vt:lpstr>
      <vt:lpstr>Serveis educatius</vt:lpstr>
      <vt:lpstr>Distribució curricular a 1r Batxillerat</vt:lpstr>
      <vt:lpstr>Distribució curricular a 2n Batxillerat</vt:lpstr>
      <vt:lpstr>MÚSICA</vt:lpstr>
      <vt:lpstr>Continguts Musicals Mínims</vt:lpstr>
      <vt:lpstr>                  DANSA</vt:lpstr>
      <vt:lpstr>ARTS ESCÈNIQUES</vt:lpstr>
      <vt:lpstr>CULTURA AUDIOVISUAL</vt:lpstr>
      <vt:lpstr>Francesc Cambó, 2 08360 Canet de Mar http://iescanet.cat Tel. 937 954 763 iescanet@xtec.cat</vt:lpstr>
      <vt:lpstr>Presentació del PowerPoint</vt:lpstr>
      <vt:lpstr> MOLTES GRÀCIES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Portes Obertes Diumenge 18 de març 12:30h- Aula de Música Institut Lluís Domènech i Montaner</dc:title>
  <cp:lastModifiedBy>Jordi Masachs Castell</cp:lastModifiedBy>
  <cp:revision>1</cp:revision>
  <dcterms:modified xsi:type="dcterms:W3CDTF">2018-03-20T06:53:39Z</dcterms:modified>
</cp:coreProperties>
</file>